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4"/>
  </p:notesMasterIdLst>
  <p:sldIdLst>
    <p:sldId id="256" r:id="rId2"/>
    <p:sldId id="257" r:id="rId3"/>
    <p:sldId id="259" r:id="rId4"/>
    <p:sldId id="260" r:id="rId5"/>
    <p:sldId id="261" r:id="rId6"/>
    <p:sldId id="262" r:id="rId7"/>
    <p:sldId id="263" r:id="rId8"/>
    <p:sldId id="264" r:id="rId9"/>
    <p:sldId id="265" r:id="rId10"/>
    <p:sldId id="266" r:id="rId11"/>
    <p:sldId id="267" r:id="rId12"/>
    <p:sldId id="258" r:id="rId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8F6F"/>
    <a:srgbClr val="C9DCDB"/>
    <a:srgbClr val="000000"/>
    <a:srgbClr val="EBEBEB"/>
    <a:srgbClr val="FFFFFF"/>
    <a:srgbClr val="0045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169"/>
    <p:restoredTop sz="94724"/>
  </p:normalViewPr>
  <p:slideViewPr>
    <p:cSldViewPr snapToGrid="0">
      <p:cViewPr>
        <p:scale>
          <a:sx n="45" d="100"/>
          <a:sy n="45" d="100"/>
        </p:scale>
        <p:origin x="2136" y="1440"/>
      </p:cViewPr>
      <p:guideLst/>
    </p:cSldViewPr>
  </p:slideViewPr>
  <p:notesTextViewPr>
    <p:cViewPr>
      <p:scale>
        <a:sx n="60" d="100"/>
        <a:sy n="6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A05D3-29BA-0041-9455-A7269A0665F5}" type="datetimeFigureOut">
              <a:rPr lang="en-US" smtClean="0"/>
              <a:t>1/29/26</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B1592-E1D8-BB48-B6D3-7629F9BD6A48}" type="slidenum">
              <a:rPr lang="en-US" smtClean="0"/>
              <a:t>‹Nr.›</a:t>
            </a:fld>
            <a:endParaRPr lang="en-US"/>
          </a:p>
        </p:txBody>
      </p:sp>
    </p:spTree>
    <p:extLst>
      <p:ext uri="{BB962C8B-B14F-4D97-AF65-F5344CB8AC3E}">
        <p14:creationId xmlns:p14="http://schemas.microsoft.com/office/powerpoint/2010/main" val="2948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9E1B1592-E1D8-BB48-B6D3-7629F9BD6A48}" type="slidenum">
              <a:rPr lang="en-US" smtClean="0"/>
              <a:t>2</a:t>
            </a:fld>
            <a:endParaRPr lang="en-US"/>
          </a:p>
        </p:txBody>
      </p:sp>
    </p:spTree>
    <p:extLst>
      <p:ext uri="{BB962C8B-B14F-4D97-AF65-F5344CB8AC3E}">
        <p14:creationId xmlns:p14="http://schemas.microsoft.com/office/powerpoint/2010/main" val="394447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427AD-7603-B611-DCC5-5C81FFB835D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283AD5BC-862F-B797-360B-1D3F60C9353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D1EBD33-98BD-0D1A-A442-8ED125A066E5}"/>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735C61AC-A3E1-4DF3-82B6-7D4C26278FB1}"/>
              </a:ext>
            </a:extLst>
          </p:cNvPr>
          <p:cNvSpPr>
            <a:spLocks noGrp="1"/>
          </p:cNvSpPr>
          <p:nvPr>
            <p:ph type="sldNum" sz="quarter" idx="5"/>
          </p:nvPr>
        </p:nvSpPr>
        <p:spPr/>
        <p:txBody>
          <a:bodyPr/>
          <a:lstStyle/>
          <a:p>
            <a:fld id="{9E1B1592-E1D8-BB48-B6D3-7629F9BD6A48}" type="slidenum">
              <a:rPr lang="en-US" smtClean="0"/>
              <a:t>11</a:t>
            </a:fld>
            <a:endParaRPr lang="en-US"/>
          </a:p>
        </p:txBody>
      </p:sp>
    </p:spTree>
    <p:extLst>
      <p:ext uri="{BB962C8B-B14F-4D97-AF65-F5344CB8AC3E}">
        <p14:creationId xmlns:p14="http://schemas.microsoft.com/office/powerpoint/2010/main" val="14733390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199D0-52C4-96C3-F021-FD5E079A56F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47D3D73-901C-B45E-7945-C251FEE0E92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15A3ABE-F71E-AABE-1948-0134E32186BB}"/>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0A41647A-CC31-5460-9C20-7BE5C259C6B7}"/>
              </a:ext>
            </a:extLst>
          </p:cNvPr>
          <p:cNvSpPr>
            <a:spLocks noGrp="1"/>
          </p:cNvSpPr>
          <p:nvPr>
            <p:ph type="sldNum" sz="quarter" idx="5"/>
          </p:nvPr>
        </p:nvSpPr>
        <p:spPr/>
        <p:txBody>
          <a:bodyPr/>
          <a:lstStyle/>
          <a:p>
            <a:fld id="{9E1B1592-E1D8-BB48-B6D3-7629F9BD6A48}" type="slidenum">
              <a:rPr lang="en-US" smtClean="0"/>
              <a:t>3</a:t>
            </a:fld>
            <a:endParaRPr lang="en-US"/>
          </a:p>
        </p:txBody>
      </p:sp>
    </p:spTree>
    <p:extLst>
      <p:ext uri="{BB962C8B-B14F-4D97-AF65-F5344CB8AC3E}">
        <p14:creationId xmlns:p14="http://schemas.microsoft.com/office/powerpoint/2010/main" val="202704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56FE8-0ECE-A874-0335-978CD973DA0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F9F9A0-973A-7335-CD6B-8317B9C2E49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0D2AC3C-67B7-0A80-F68A-4B781C010D6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BF3F2045-B161-70AF-4D66-9B5B1756660A}"/>
              </a:ext>
            </a:extLst>
          </p:cNvPr>
          <p:cNvSpPr>
            <a:spLocks noGrp="1"/>
          </p:cNvSpPr>
          <p:nvPr>
            <p:ph type="sldNum" sz="quarter" idx="5"/>
          </p:nvPr>
        </p:nvSpPr>
        <p:spPr/>
        <p:txBody>
          <a:bodyPr/>
          <a:lstStyle/>
          <a:p>
            <a:fld id="{9E1B1592-E1D8-BB48-B6D3-7629F9BD6A48}" type="slidenum">
              <a:rPr lang="en-US" smtClean="0"/>
              <a:t>4</a:t>
            </a:fld>
            <a:endParaRPr lang="en-US"/>
          </a:p>
        </p:txBody>
      </p:sp>
    </p:spTree>
    <p:extLst>
      <p:ext uri="{BB962C8B-B14F-4D97-AF65-F5344CB8AC3E}">
        <p14:creationId xmlns:p14="http://schemas.microsoft.com/office/powerpoint/2010/main" val="246224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324CF-7129-D332-C826-397707667E5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A726366-533B-3531-CCCA-3B0B59079BC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AC102F0-7CCB-FE57-91F1-9728C081AAC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5BE1483D-81CF-561D-128E-781E448C89D4}"/>
              </a:ext>
            </a:extLst>
          </p:cNvPr>
          <p:cNvSpPr>
            <a:spLocks noGrp="1"/>
          </p:cNvSpPr>
          <p:nvPr>
            <p:ph type="sldNum" sz="quarter" idx="5"/>
          </p:nvPr>
        </p:nvSpPr>
        <p:spPr/>
        <p:txBody>
          <a:bodyPr/>
          <a:lstStyle/>
          <a:p>
            <a:fld id="{9E1B1592-E1D8-BB48-B6D3-7629F9BD6A48}" type="slidenum">
              <a:rPr lang="en-US" smtClean="0"/>
              <a:t>5</a:t>
            </a:fld>
            <a:endParaRPr lang="en-US"/>
          </a:p>
        </p:txBody>
      </p:sp>
    </p:spTree>
    <p:extLst>
      <p:ext uri="{BB962C8B-B14F-4D97-AF65-F5344CB8AC3E}">
        <p14:creationId xmlns:p14="http://schemas.microsoft.com/office/powerpoint/2010/main" val="3835013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FF667-5C0D-4039-4FAB-237EB529879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2351BB4-6BFE-88AC-36F9-97C58808E4D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080CA0B-2CDB-BDFF-97AB-0E1C01DAFF36}"/>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6DE8E724-9D1C-3DD1-8353-011F69EACE42}"/>
              </a:ext>
            </a:extLst>
          </p:cNvPr>
          <p:cNvSpPr>
            <a:spLocks noGrp="1"/>
          </p:cNvSpPr>
          <p:nvPr>
            <p:ph type="sldNum" sz="quarter" idx="5"/>
          </p:nvPr>
        </p:nvSpPr>
        <p:spPr/>
        <p:txBody>
          <a:bodyPr/>
          <a:lstStyle/>
          <a:p>
            <a:fld id="{9E1B1592-E1D8-BB48-B6D3-7629F9BD6A48}" type="slidenum">
              <a:rPr lang="en-US" smtClean="0"/>
              <a:t>6</a:t>
            </a:fld>
            <a:endParaRPr lang="en-US"/>
          </a:p>
        </p:txBody>
      </p:sp>
    </p:spTree>
    <p:extLst>
      <p:ext uri="{BB962C8B-B14F-4D97-AF65-F5344CB8AC3E}">
        <p14:creationId xmlns:p14="http://schemas.microsoft.com/office/powerpoint/2010/main" val="123656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FC750-794A-12D4-CEFA-4183AD57122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512E301-BEC2-1DF1-75BE-35B16855F84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F58C4A3-3959-831B-2AC3-E2224026CA7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EED6674B-C915-7482-6A02-8F5EF6853C2D}"/>
              </a:ext>
            </a:extLst>
          </p:cNvPr>
          <p:cNvSpPr>
            <a:spLocks noGrp="1"/>
          </p:cNvSpPr>
          <p:nvPr>
            <p:ph type="sldNum" sz="quarter" idx="5"/>
          </p:nvPr>
        </p:nvSpPr>
        <p:spPr/>
        <p:txBody>
          <a:bodyPr/>
          <a:lstStyle/>
          <a:p>
            <a:fld id="{9E1B1592-E1D8-BB48-B6D3-7629F9BD6A48}" type="slidenum">
              <a:rPr lang="en-US" smtClean="0"/>
              <a:t>7</a:t>
            </a:fld>
            <a:endParaRPr lang="en-US"/>
          </a:p>
        </p:txBody>
      </p:sp>
    </p:spTree>
    <p:extLst>
      <p:ext uri="{BB962C8B-B14F-4D97-AF65-F5344CB8AC3E}">
        <p14:creationId xmlns:p14="http://schemas.microsoft.com/office/powerpoint/2010/main" val="101424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C4419-F41F-6CAF-2FCC-7E23B8EF568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F1B9ED2-2135-90F8-1D5F-BCD95A96E8B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1D89DCE-7C17-5B19-1479-C15376F1FE7D}"/>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8A9D0468-FD8E-3A00-8F8D-BBE19A5D0F8D}"/>
              </a:ext>
            </a:extLst>
          </p:cNvPr>
          <p:cNvSpPr>
            <a:spLocks noGrp="1"/>
          </p:cNvSpPr>
          <p:nvPr>
            <p:ph type="sldNum" sz="quarter" idx="5"/>
          </p:nvPr>
        </p:nvSpPr>
        <p:spPr/>
        <p:txBody>
          <a:bodyPr/>
          <a:lstStyle/>
          <a:p>
            <a:fld id="{9E1B1592-E1D8-BB48-B6D3-7629F9BD6A48}" type="slidenum">
              <a:rPr lang="en-US" smtClean="0"/>
              <a:t>8</a:t>
            </a:fld>
            <a:endParaRPr lang="en-US"/>
          </a:p>
        </p:txBody>
      </p:sp>
    </p:spTree>
    <p:extLst>
      <p:ext uri="{BB962C8B-B14F-4D97-AF65-F5344CB8AC3E}">
        <p14:creationId xmlns:p14="http://schemas.microsoft.com/office/powerpoint/2010/main" val="3643812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E286C-5A65-9DF4-5255-4792D52CCC9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CDE45F-6404-DAC0-45C9-A619D78C876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231C35-13FD-15CA-B5AE-8D2C49206666}"/>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15755E53-FE0E-2D73-793B-0B67B78D5151}"/>
              </a:ext>
            </a:extLst>
          </p:cNvPr>
          <p:cNvSpPr>
            <a:spLocks noGrp="1"/>
          </p:cNvSpPr>
          <p:nvPr>
            <p:ph type="sldNum" sz="quarter" idx="5"/>
          </p:nvPr>
        </p:nvSpPr>
        <p:spPr/>
        <p:txBody>
          <a:bodyPr/>
          <a:lstStyle/>
          <a:p>
            <a:fld id="{9E1B1592-E1D8-BB48-B6D3-7629F9BD6A48}" type="slidenum">
              <a:rPr lang="en-US" smtClean="0"/>
              <a:t>9</a:t>
            </a:fld>
            <a:endParaRPr lang="en-US"/>
          </a:p>
        </p:txBody>
      </p:sp>
    </p:spTree>
    <p:extLst>
      <p:ext uri="{BB962C8B-B14F-4D97-AF65-F5344CB8AC3E}">
        <p14:creationId xmlns:p14="http://schemas.microsoft.com/office/powerpoint/2010/main" val="17593495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C42B0-A586-3651-4429-FB7C6509792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457B700-435C-76C7-A184-58AC802069D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DB760A8-C0AB-938B-1455-48AD57ABE08B}"/>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8C129741-F3B5-4108-59F5-3A96AA05FB90}"/>
              </a:ext>
            </a:extLst>
          </p:cNvPr>
          <p:cNvSpPr>
            <a:spLocks noGrp="1"/>
          </p:cNvSpPr>
          <p:nvPr>
            <p:ph type="sldNum" sz="quarter" idx="5"/>
          </p:nvPr>
        </p:nvSpPr>
        <p:spPr/>
        <p:txBody>
          <a:bodyPr/>
          <a:lstStyle/>
          <a:p>
            <a:fld id="{9E1B1592-E1D8-BB48-B6D3-7629F9BD6A48}" type="slidenum">
              <a:rPr lang="en-US" smtClean="0"/>
              <a:t>10</a:t>
            </a:fld>
            <a:endParaRPr lang="en-US"/>
          </a:p>
        </p:txBody>
      </p:sp>
    </p:spTree>
    <p:extLst>
      <p:ext uri="{BB962C8B-B14F-4D97-AF65-F5344CB8AC3E}">
        <p14:creationId xmlns:p14="http://schemas.microsoft.com/office/powerpoint/2010/main" val="34685847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C1F47-CE79-9731-72C6-FE0AFBB4D8C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C692151-76FB-83AD-4201-E8FCC378A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109375-966A-49B6-4A54-60DEB8D392B0}"/>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216C7C5-1FEE-AE56-6419-EC336C98511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5E0515E-E268-2AEB-145B-DB4C2F3BD2E2}"/>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50711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D214F-3220-84EE-1724-11320E503A79}"/>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B1DDAC5C-38C9-F6F5-D5F3-60B101FAEC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BAC7483-F017-D40E-2211-24FE7C2C7CC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215861-22D1-C5D5-FD4C-4562B2B8979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8725018-FD77-FBDF-6525-2D33BC9BC3D4}"/>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3801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25C82F-F46D-D30B-CB17-AA700F0B4AA4}"/>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D2A64773-2F0C-1CFE-A65E-45D2EB18BAF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09FDBDBE-30D1-A3B6-7807-1BB711BDE19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72BF5A-AE95-B4E5-AC57-A12DBE9CF31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370F284-BBCF-556F-B6C0-05B3929A6FBF}"/>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2438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547BA2-6CDA-F664-4263-2BE2B0E30AE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96B18087-2FDA-0B53-99C0-CEB4657AA4A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DF7159F-C08A-4350-13A4-E880F7341CD1}"/>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38FBBCA-D5C6-FB9E-3679-6775C49CB5E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7B3122B-B280-0929-CD2D-B8CB695BFFB5}"/>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95152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B20CA-83EA-C012-F2AC-8FFE2C899C1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F925E-A83B-B678-AD7B-62E78D3EA8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B1396BF-FB14-6C41-98AE-39A12921DBE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ECDE698F-805D-C568-3AE5-0C2C4F7BD71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6E43F8E-2B2F-C5DD-7E41-FA900B00EE1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4654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C5E80-70D8-B4BF-D628-4139D43FB2F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F8D6BA5-8E62-FCFF-7CA4-5C244D6CE66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6A667A2-77A3-F28C-4A26-D188DAE1AB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FD58A212-024E-2EA5-4433-BBB84F0E82C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87F334BF-1E4A-3AEC-BC2F-7A3857A0881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E3DDE53-0C10-D33C-0B7B-46F1D02BD8B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998986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F9342-A5CE-A9F8-225D-0CF67DB8CAD8}"/>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F7398BB2-9304-7BD4-0B60-E2D322FB5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D9DB418-1E9A-5DB6-63A1-AD7EE4A10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83D8DDC2-39D6-C560-3D0B-215103900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FF075EF-5EB0-293C-28B4-6C316E2A9C3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36E75C95-033D-07E0-E4F0-6A7D2B03BD5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8" name="Fußzeilenplatzhalter 7">
            <a:extLst>
              <a:ext uri="{FF2B5EF4-FFF2-40B4-BE49-F238E27FC236}">
                <a16:creationId xmlns:a16="http://schemas.microsoft.com/office/drawing/2014/main" id="{18705CFC-C4E7-F876-F8CA-74E96DB4FA6B}"/>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B676469-CCD7-BE3A-6C62-877C133B5F10}"/>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33512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431C3-5848-8CF8-6479-E3C9B1D51461}"/>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828267B6-0E2A-8A52-69A5-4DFA9540B00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4" name="Fußzeilenplatzhalter 3">
            <a:extLst>
              <a:ext uri="{FF2B5EF4-FFF2-40B4-BE49-F238E27FC236}">
                <a16:creationId xmlns:a16="http://schemas.microsoft.com/office/drawing/2014/main" id="{1202C902-7B5E-80F5-6B42-70E263977057}"/>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58EFBC9F-A4D3-9959-C493-98BD0F77D49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53347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F21A57-25F2-458B-D6DB-E2B15DA466B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3" name="Fußzeilenplatzhalter 2">
            <a:extLst>
              <a:ext uri="{FF2B5EF4-FFF2-40B4-BE49-F238E27FC236}">
                <a16:creationId xmlns:a16="http://schemas.microsoft.com/office/drawing/2014/main" id="{DC347406-D876-B3D4-3E90-B54F315754E8}"/>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949E1C3-00ED-6FF6-37F0-DCA6CDAA640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417870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142407-D99C-AAC0-05C9-38F225E0CB7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91FD5518-C1E0-B396-46D0-C7D34528F2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BBDE5AC-13E1-95F4-07D2-192444CB7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0E9A5AF-C80D-4BFE-905C-2317E39CC9C4}"/>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3AF39203-3BF0-D9DB-0990-A2620DB55F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B8EBF41-2A89-14AF-C4BB-543AA37A6208}"/>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59488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3F101-F17D-39ED-CA97-FCAE4A0AEE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5878FC0-F5EF-B17E-5F6F-1B11BB69D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7A834D3-CF47-6F1C-7953-E9A8A45C6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F2BE0DA-D096-3F59-CDF8-8BFBA1BC8F96}"/>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FBB945FA-BBA5-4189-19EF-DEEC4539EFC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6D1B10E-0A60-1045-EDF3-E953298DFEDD}"/>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89026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A9E38DB-B452-97FD-BB4B-E7BCDD146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4FCD660E-C4A8-23B8-BAE0-C5CBC0311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73031B-B2C6-FEEB-767B-4B7F2E5326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5D855FDE-EFD1-A143-7A13-AFC6C7DB9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7C89B0D9-8E63-BFEF-D385-43DB8A1C8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E2C60D-9A30-7248-ADD7-8FDA85099C50}" type="slidenum">
              <a:rPr lang="en-US" smtClean="0"/>
              <a:t>‹Nr.›</a:t>
            </a:fld>
            <a:endParaRPr lang="en-US"/>
          </a:p>
        </p:txBody>
      </p:sp>
    </p:spTree>
    <p:extLst>
      <p:ext uri="{BB962C8B-B14F-4D97-AF65-F5344CB8AC3E}">
        <p14:creationId xmlns:p14="http://schemas.microsoft.com/office/powerpoint/2010/main" val="556631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1.emf"/><Relationship Id="rId10" Type="http://schemas.openxmlformats.org/officeDocument/2006/relationships/image" Target="../media/image32.png"/><Relationship Id="rId4" Type="http://schemas.microsoft.com/office/2007/relationships/hdphoto" Target="../media/hdphoto2.wdp"/><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1.emf"/><Relationship Id="rId10" Type="http://schemas.openxmlformats.org/officeDocument/2006/relationships/image" Target="../media/image32.png"/><Relationship Id="rId4" Type="http://schemas.microsoft.com/office/2007/relationships/hdphoto" Target="../media/hdphoto2.wdp"/><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emf"/><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sv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4.png"/><Relationship Id="rId17"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svg"/><Relationship Id="rId5" Type="http://schemas.openxmlformats.org/officeDocument/2006/relationships/image" Target="../media/image1.emf"/><Relationship Id="rId15" Type="http://schemas.openxmlformats.org/officeDocument/2006/relationships/image" Target="../media/image7.svg"/><Relationship Id="rId10"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1.svg"/><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sv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4.png"/><Relationship Id="rId17"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svg"/><Relationship Id="rId5" Type="http://schemas.openxmlformats.org/officeDocument/2006/relationships/image" Target="../media/image1.emf"/><Relationship Id="rId15" Type="http://schemas.openxmlformats.org/officeDocument/2006/relationships/image" Target="../media/image7.svg"/><Relationship Id="rId10"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1.svg"/><Relationship Id="rId1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emf"/><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emf"/><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3.sv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image" Target="../media/image1.emf"/><Relationship Id="rId10" Type="http://schemas.openxmlformats.org/officeDocument/2006/relationships/image" Target="../media/image17.png"/><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emf"/><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6.png"/><Relationship Id="rId5" Type="http://schemas.openxmlformats.org/officeDocument/2006/relationships/image" Target="../media/image3.sv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3.svg"/><Relationship Id="rId12"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20.png"/><Relationship Id="rId5" Type="http://schemas.openxmlformats.org/officeDocument/2006/relationships/image" Target="../media/image1.emf"/><Relationship Id="rId10" Type="http://schemas.openxmlformats.org/officeDocument/2006/relationships/image" Target="../media/image25.png"/><Relationship Id="rId4" Type="http://schemas.microsoft.com/office/2007/relationships/hdphoto" Target="../media/hdphoto2.wdp"/><Relationship Id="rId9" Type="http://schemas.openxmlformats.org/officeDocument/2006/relationships/image" Target="../media/image18.png"/><Relationship Id="rId1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3FDD15D0-CD08-2DBE-6A93-F678B7117FD4}"/>
              </a:ext>
            </a:extLst>
          </p:cNvPr>
          <p:cNvSpPr txBox="1"/>
          <p:nvPr/>
        </p:nvSpPr>
        <p:spPr>
          <a:xfrm>
            <a:off x="0" y="0"/>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Grafik 11">
            <a:extLst>
              <a:ext uri="{FF2B5EF4-FFF2-40B4-BE49-F238E27FC236}">
                <a16:creationId xmlns:a16="http://schemas.microsoft.com/office/drawing/2014/main" id="{42B3183B-A042-7146-6CF9-6DB885F59E5A}"/>
              </a:ext>
            </a:extLst>
          </p:cNvPr>
          <p:cNvPicPr>
            <a:picLocks noChangeAspect="1"/>
          </p:cNvPicPr>
          <p:nvPr/>
        </p:nvPicPr>
        <p:blipFill>
          <a:blip r:embed="rId2"/>
          <a:stretch>
            <a:fillRect/>
          </a:stretch>
        </p:blipFill>
        <p:spPr>
          <a:xfrm>
            <a:off x="11389411" y="45476"/>
            <a:ext cx="754743" cy="754743"/>
          </a:xfrm>
          <a:prstGeom prst="rect">
            <a:avLst/>
          </a:prstGeom>
        </p:spPr>
      </p:pic>
      <p:sp>
        <p:nvSpPr>
          <p:cNvPr id="14" name="Rechteck 13">
            <a:extLst>
              <a:ext uri="{FF2B5EF4-FFF2-40B4-BE49-F238E27FC236}">
                <a16:creationId xmlns:a16="http://schemas.microsoft.com/office/drawing/2014/main" id="{376395B5-4AB1-CC15-044E-8150340E045D}"/>
              </a:ext>
            </a:extLst>
          </p:cNvPr>
          <p:cNvSpPr/>
          <p:nvPr/>
        </p:nvSpPr>
        <p:spPr>
          <a:xfrm>
            <a:off x="223910"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5" name="Rechteck 14">
            <a:extLst>
              <a:ext uri="{FF2B5EF4-FFF2-40B4-BE49-F238E27FC236}">
                <a16:creationId xmlns:a16="http://schemas.microsoft.com/office/drawing/2014/main" id="{C2286077-360A-FBA3-9512-392EE17D6F64}"/>
              </a:ext>
            </a:extLst>
          </p:cNvPr>
          <p:cNvSpPr/>
          <p:nvPr/>
        </p:nvSpPr>
        <p:spPr>
          <a:xfrm>
            <a:off x="4213273"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6" name="Rechteck 15">
            <a:extLst>
              <a:ext uri="{FF2B5EF4-FFF2-40B4-BE49-F238E27FC236}">
                <a16:creationId xmlns:a16="http://schemas.microsoft.com/office/drawing/2014/main" id="{672A3DE8-62AB-20F4-6318-3C84C3E0CE94}"/>
              </a:ext>
            </a:extLst>
          </p:cNvPr>
          <p:cNvSpPr/>
          <p:nvPr/>
        </p:nvSpPr>
        <p:spPr>
          <a:xfrm>
            <a:off x="8202636"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8" name="Rechteck 17">
            <a:extLst>
              <a:ext uri="{FF2B5EF4-FFF2-40B4-BE49-F238E27FC236}">
                <a16:creationId xmlns:a16="http://schemas.microsoft.com/office/drawing/2014/main" id="{470C2EA0-65FA-9F2B-D538-1B2AAADC300D}"/>
              </a:ext>
            </a:extLst>
          </p:cNvPr>
          <p:cNvSpPr/>
          <p:nvPr/>
        </p:nvSpPr>
        <p:spPr>
          <a:xfrm>
            <a:off x="223910"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9" name="Rechteck 18">
            <a:extLst>
              <a:ext uri="{FF2B5EF4-FFF2-40B4-BE49-F238E27FC236}">
                <a16:creationId xmlns:a16="http://schemas.microsoft.com/office/drawing/2014/main" id="{1C24780F-7FEA-D3AB-9179-538DB2475CC7}"/>
              </a:ext>
            </a:extLst>
          </p:cNvPr>
          <p:cNvSpPr/>
          <p:nvPr/>
        </p:nvSpPr>
        <p:spPr>
          <a:xfrm>
            <a:off x="4213273"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8484F12E-7D29-2A03-8AFF-3B2E176763D0}"/>
              </a:ext>
            </a:extLst>
          </p:cNvPr>
          <p:cNvSpPr/>
          <p:nvPr/>
        </p:nvSpPr>
        <p:spPr>
          <a:xfrm>
            <a:off x="8202636"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1" name="Rechteck 20">
            <a:extLst>
              <a:ext uri="{FF2B5EF4-FFF2-40B4-BE49-F238E27FC236}">
                <a16:creationId xmlns:a16="http://schemas.microsoft.com/office/drawing/2014/main" id="{168C374A-A29A-C74E-D3DB-21FD294E4624}"/>
              </a:ext>
            </a:extLst>
          </p:cNvPr>
          <p:cNvSpPr/>
          <p:nvPr/>
        </p:nvSpPr>
        <p:spPr>
          <a:xfrm>
            <a:off x="223910"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2" name="Rechteck 21">
            <a:extLst>
              <a:ext uri="{FF2B5EF4-FFF2-40B4-BE49-F238E27FC236}">
                <a16:creationId xmlns:a16="http://schemas.microsoft.com/office/drawing/2014/main" id="{FC5467CB-6F65-2820-71D1-FF0ACBB44B5E}"/>
              </a:ext>
            </a:extLst>
          </p:cNvPr>
          <p:cNvSpPr/>
          <p:nvPr/>
        </p:nvSpPr>
        <p:spPr>
          <a:xfrm>
            <a:off x="4213273"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3" name="Rechteck 22">
            <a:extLst>
              <a:ext uri="{FF2B5EF4-FFF2-40B4-BE49-F238E27FC236}">
                <a16:creationId xmlns:a16="http://schemas.microsoft.com/office/drawing/2014/main" id="{1E3A5212-2DE4-62EF-1966-999AC10DC2A2}"/>
              </a:ext>
            </a:extLst>
          </p:cNvPr>
          <p:cNvSpPr/>
          <p:nvPr/>
        </p:nvSpPr>
        <p:spPr>
          <a:xfrm>
            <a:off x="8202636"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Tree>
    <p:extLst>
      <p:ext uri="{BB962C8B-B14F-4D97-AF65-F5344CB8AC3E}">
        <p14:creationId xmlns:p14="http://schemas.microsoft.com/office/powerpoint/2010/main" val="125862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8836D71B-F59A-BCA0-E0AD-6CBD0C607A1B}"/>
            </a:ext>
          </a:extLst>
        </p:cNvPr>
        <p:cNvGrpSpPr/>
        <p:nvPr/>
      </p:nvGrpSpPr>
      <p:grpSpPr>
        <a:xfrm>
          <a:off x="0" y="0"/>
          <a:ext cx="0" cy="0"/>
          <a:chOff x="0" y="0"/>
          <a:chExt cx="0" cy="0"/>
        </a:xfrm>
      </p:grpSpPr>
      <p:pic>
        <p:nvPicPr>
          <p:cNvPr id="2" name="Grafik 1" descr="Ein Bild, das Karte enthält.&#10;&#10;KI-generierte Inhalte können fehlerhaft sein.">
            <a:extLst>
              <a:ext uri="{FF2B5EF4-FFF2-40B4-BE49-F238E27FC236}">
                <a16:creationId xmlns:a16="http://schemas.microsoft.com/office/drawing/2014/main" id="{CBEE32F4-C939-57AD-CF5E-2874C9F76B30}"/>
              </a:ext>
            </a:extLst>
          </p:cNvPr>
          <p:cNvPicPr>
            <a:picLocks noGrp="1" noRo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Lst>
          </a:blip>
          <a:srcRect t="716" r="1610"/>
          <a:stretch>
            <a:fillRect/>
          </a:stretch>
        </p:blipFill>
        <p:spPr>
          <a:xfrm>
            <a:off x="8146854" y="-30736"/>
            <a:ext cx="4821770" cy="7104902"/>
          </a:xfrm>
          <a:prstGeom prst="rect">
            <a:avLst/>
          </a:prstGeom>
          <a:noFill/>
        </p:spPr>
      </p:pic>
      <p:sp>
        <p:nvSpPr>
          <p:cNvPr id="10" name="Titel">
            <a:extLst>
              <a:ext uri="{FF2B5EF4-FFF2-40B4-BE49-F238E27FC236}">
                <a16:creationId xmlns:a16="http://schemas.microsoft.com/office/drawing/2014/main" id="{880B6F42-473C-AB1F-D6F6-10B5D403548B}"/>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C7CCAF06-8178-6933-6796-E39F2BD56C67}"/>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A8A7DF65-C026-2207-870A-868DD7052886}"/>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25CEF2E1-6710-0299-D6B7-D72263E773FB}"/>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270997D2-0457-3A5A-EF9B-3321D359AAFE}"/>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D5BFC9AF-165E-098E-B6BE-2958CD3A054A}"/>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32AF2877-2716-6AB3-652E-13B6064080AE}"/>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024A6767-12BB-CCC2-6B6B-7F58EA034B45}"/>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451D3AE8-872C-6A41-F640-B079D77F571D}"/>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B7527CB1-B315-5B7E-27B3-DDC06154177C}"/>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BB9744C4-BF4D-BC9E-CAA2-525649F045B9}"/>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sp>
        <p:nvSpPr>
          <p:cNvPr id="23" name="Rechteck 22">
            <a:extLst>
              <a:ext uri="{FF2B5EF4-FFF2-40B4-BE49-F238E27FC236}">
                <a16:creationId xmlns:a16="http://schemas.microsoft.com/office/drawing/2014/main" id="{DEB5D6AC-6383-5B3E-37B0-D7DA6D7D424A}"/>
              </a:ext>
            </a:extLst>
          </p:cNvPr>
          <p:cNvSpPr>
            <a:spLocks noGrp="1" noRot="1" noMove="1" noResize="1" noEditPoints="1" noAdjustHandles="1" noChangeArrowheads="1" noChangeShapeType="1"/>
          </p:cNvSpPr>
          <p:nvPr/>
        </p:nvSpPr>
        <p:spPr>
          <a:xfrm>
            <a:off x="9156107" y="957941"/>
            <a:ext cx="2811982" cy="211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CA5BD791-B168-B99A-1E2B-56F665BD3179}"/>
              </a:ext>
            </a:extLst>
          </p:cNvPr>
          <p:cNvSpPr>
            <a:spLocks noGrp="1" noRot="1" noMove="1" noResize="1" noEditPoints="1" noAdjustHandles="1" noChangeArrowheads="1" noChangeShapeType="1"/>
          </p:cNvSpPr>
          <p:nvPr/>
        </p:nvSpPr>
        <p:spPr>
          <a:xfrm>
            <a:off x="9156107" y="3264714"/>
            <a:ext cx="2811982" cy="2235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B79F0118-5120-529D-A065-726BC6A43C6C}"/>
              </a:ext>
            </a:extLst>
          </p:cNvPr>
          <p:cNvSpPr>
            <a:spLocks noGrp="1" noRot="1" noMove="1" noResize="1" noEditPoints="1" noAdjustHandles="1" noChangeArrowheads="1" noChangeShapeType="1"/>
          </p:cNvSpPr>
          <p:nvPr/>
        </p:nvSpPr>
        <p:spPr>
          <a:xfrm>
            <a:off x="9161932" y="3269209"/>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Limitationen &amp; Diskussion </a:t>
            </a:r>
          </a:p>
        </p:txBody>
      </p:sp>
      <p:grpSp>
        <p:nvGrpSpPr>
          <p:cNvPr id="19" name="Gruppieren 18">
            <a:extLst>
              <a:ext uri="{FF2B5EF4-FFF2-40B4-BE49-F238E27FC236}">
                <a16:creationId xmlns:a16="http://schemas.microsoft.com/office/drawing/2014/main" id="{33596521-1D1C-FAFD-020D-33E645F630E5}"/>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E07166CB-8E13-9DDC-FEA0-7410994181DA}"/>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18CA5583-5E62-CCB4-59F5-3B96742BF17A}"/>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04A7CC64-BF7C-91E3-9B9B-BA5E9DC44EEF}"/>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realistischen Bedingungen anhand eines Zensus aus Bolivien. Begleitend zum Poster gibt es eine Webseite. </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[https://</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lorenzoehler.github.io</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/SAE_WS25/</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syntax</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combined.html</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A9D8C9A5-4242-B87D-538B-A553B3AC4378}"/>
              </a:ext>
            </a:extLst>
          </p:cNvPr>
          <p:cNvGrpSpPr>
            <a:grpSpLocks noGrp="1" noUngrp="1" noRot="1" noMove="1" noResize="1"/>
          </p:cNvGrpSpPr>
          <p:nvPr/>
        </p:nvGrpSpPr>
        <p:grpSpPr>
          <a:xfrm>
            <a:off x="224726" y="2171622"/>
            <a:ext cx="3795053" cy="4620523"/>
            <a:chOff x="224726" y="2171622"/>
            <a:chExt cx="3795053" cy="4620523"/>
          </a:xfrm>
        </p:grpSpPr>
        <p:sp>
          <p:nvSpPr>
            <p:cNvPr id="9" name="Textfeld 8">
              <a:extLst>
                <a:ext uri="{FF2B5EF4-FFF2-40B4-BE49-F238E27FC236}">
                  <a16:creationId xmlns:a16="http://schemas.microsoft.com/office/drawing/2014/main" id="{D210A019-31D6-B327-ACF9-016FFD86DAA3}"/>
                </a:ext>
              </a:extLst>
            </p:cNvPr>
            <p:cNvSpPr txBox="1">
              <a:spLocks noGrp="1" noRot="1" noMove="1" noResize="1" noEditPoints="1" noAdjustHandles="1" noChangeArrowheads="1" noChangeShapeType="1"/>
            </p:cNvSpPr>
            <p:nvPr/>
          </p:nvSpPr>
          <p:spPr>
            <a:xfrm>
              <a:off x="2838994" y="2175193"/>
              <a:ext cx="1180785" cy="1346522"/>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Daten</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(7.684.281 Individuen).</a:t>
              </a:r>
            </a:p>
          </p:txBody>
        </p:sp>
        <mc:AlternateContent xmlns:mc="http://schemas.openxmlformats.org/markup-compatibility/2006">
          <mc:Choice xmlns:a14="http://schemas.microsoft.com/office/drawing/2010/main" Requires="a14">
            <p:sp>
              <p:nvSpPr>
                <p:cNvPr id="13" name="Textfeld 12">
                  <a:extLst>
                    <a:ext uri="{FF2B5EF4-FFF2-40B4-BE49-F238E27FC236}">
                      <a16:creationId xmlns:a16="http://schemas.microsoft.com/office/drawing/2014/main" id="{F1FAA5A4-8E13-E9A4-327B-3DF6953676F7}"/>
                    </a:ext>
                  </a:extLst>
                </p:cNvPr>
                <p:cNvSpPr txBox="1">
                  <a:spLocks noGrp="1" noRot="1" noMove="1" noResize="1" noEditPoints="1" noAdjustHandles="1" noChangeArrowheads="1" noChangeShapeType="1"/>
                </p:cNvSpPr>
                <p:nvPr/>
              </p:nvSpPr>
              <p:spPr>
                <a:xfrm>
                  <a:off x="1346128" y="2171622"/>
                  <a:ext cx="1505843" cy="460126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Modellspezifikation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Variablen mit hohem Anteil fehlender Werte sowie solche mit sehr vielen Faktorstufen ausgeschlossen. Aus  aus hoch korrelierten Variablengruppen wird jeweils eine repräsentative Variable beibehalten. Die verbleibenden </a:t>
                  </a:r>
                  <a:r>
                    <a:rPr lang="de-DE" sz="650" dirty="0" err="1">
                      <a:latin typeface="Times New Roman" panose="02020603050405020304" pitchFamily="18" charset="0"/>
                      <a:cs typeface="Times New Roman" panose="02020603050405020304" pitchFamily="18" charset="0"/>
                    </a:rPr>
                    <a:t>Kovariate</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ausgewählt. Kategoriale Variablen werden anschließend Dummy-kodiert. Mit diesen Variablen wird dann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Diagnostische Plots zeigen Verteilung der Residuen sowie der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 für jeweils BHF (Abbildung 1) und FH-Modell (Abbildung  2).</a:t>
                  </a:r>
                </a:p>
                <a:p>
                  <a:pPr algn="just"/>
                  <a:endParaRPr lang="de-DE" sz="650" b="1" dirty="0">
                    <a:latin typeface="Times New Roman" panose="02020603050405020304" pitchFamily="18" charset="0"/>
                    <a:cs typeface="Times New Roman" panose="02020603050405020304" pitchFamily="18" charset="0"/>
                  </a:endParaRPr>
                </a:p>
                <a:p>
                  <a:pPr algn="just"/>
                  <a:endParaRPr lang="de-DE" sz="650" b="1" dirty="0">
                    <a:latin typeface="Times New Roman" panose="02020603050405020304" pitchFamily="18" charset="0"/>
                    <a:cs typeface="Times New Roman" panose="02020603050405020304" pitchFamily="18" charset="0"/>
                  </a:endParaRPr>
                </a:p>
                <a:p>
                  <a:pPr algn="ctr"/>
                  <a:r>
                    <a:rPr lang="de-DE" sz="800" b="1" dirty="0">
                      <a:latin typeface="Times New Roman" panose="02020603050405020304" pitchFamily="18" charset="0"/>
                      <a:cs typeface="Times New Roman" panose="02020603050405020304" pitchFamily="18" charset="0"/>
                    </a:rPr>
                    <a:t>Evaluations-Metriken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Punktschätzer: Differenz zum wahren Populationsmittelwert (</a:t>
                  </a:r>
                  <a:r>
                    <a:rPr lang="de-DE" sz="650" i="1" dirty="0" err="1">
                      <a:latin typeface="Times New Roman" panose="02020603050405020304" pitchFamily="18" charset="0"/>
                      <a:cs typeface="Times New Roman" panose="02020603050405020304" pitchFamily="18" charset="0"/>
                    </a:rPr>
                    <a:t>Diff</a:t>
                  </a:r>
                  <a:r>
                    <a:rPr lang="de-DE" sz="650" i="1" baseline="-25000" dirty="0" err="1">
                      <a:latin typeface="Times New Roman" panose="02020603050405020304" pitchFamily="18" charset="0"/>
                      <a:cs typeface="Times New Roman" panose="02020603050405020304" pitchFamily="18" charset="0"/>
                    </a:rPr>
                    <a:t>d</a:t>
                  </a:r>
                  <a:r>
                    <a:rPr lang="de-DE" sz="65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l-GR" sz="65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l-GR" sz="650" i="1">
                              <a:latin typeface="Cambria Math" panose="02040503050406030204" pitchFamily="18" charset="0"/>
                              <a:ea typeface="Cambria Math" panose="02040503050406030204" pitchFamily="18" charset="0"/>
                              <a:cs typeface="Times New Roman" panose="02020603050405020304" pitchFamily="18" charset="0"/>
                            </a:rPr>
                            <m:t>𝜇</m:t>
                          </m:r>
                        </m:e>
                      </m:acc>
                    </m:oMath>
                  </a14:m>
                  <a:r>
                    <a:rPr lang="de-DE" sz="6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650" b="0" i="1" dirty="0" smtClean="0">
                              <a:latin typeface="Cambria Math" panose="02040503050406030204" pitchFamily="18" charset="0"/>
                              <a:cs typeface="Times New Roman" panose="02020603050405020304" pitchFamily="18" charset="0"/>
                            </a:rPr>
                          </m:ctrlPr>
                        </m:sSubPr>
                        <m:e>
                          <m:r>
                            <a:rPr lang="en-US" sz="650" b="0" i="1" dirty="0" smtClean="0">
                              <a:latin typeface="Cambria Math" panose="02040503050406030204" pitchFamily="18" charset="0"/>
                              <a:cs typeface="Times New Roman" panose="02020603050405020304" pitchFamily="18" charset="0"/>
                            </a:rPr>
                            <m:t>𝜇</m:t>
                          </m:r>
                        </m:e>
                        <m:sub>
                          <m:r>
                            <a:rPr lang="en-US" sz="650" b="0" i="1" dirty="0" smtClean="0">
                              <a:latin typeface="Cambria Math" panose="02040503050406030204" pitchFamily="18" charset="0"/>
                              <a:cs typeface="Times New Roman" panose="02020603050405020304" pitchFamily="18" charset="0"/>
                            </a:rPr>
                            <m:t>𝑡𝑟𝑢𝑒</m:t>
                          </m:r>
                        </m:sub>
                      </m:sSub>
                    </m:oMath>
                  </a14:m>
                  <a:r>
                    <a:rPr lang="de-DE" sz="650" dirty="0">
                      <a:latin typeface="Times New Roman" panose="02020603050405020304" pitchFamily="18" charset="0"/>
                      <a:cs typeface="Times New Roman" panose="02020603050405020304" pitchFamily="18" charset="0"/>
                    </a:rPr>
                    <a:t>).</a:t>
                  </a:r>
                </a:p>
                <a:p>
                  <a:pPr algn="just"/>
                  <a:r>
                    <a:rPr lang="de-DE" sz="650" dirty="0">
                      <a:latin typeface="Times New Roman" panose="02020603050405020304" pitchFamily="18" charset="0"/>
                      <a:cs typeface="Times New Roman" panose="02020603050405020304" pitchFamily="18" charset="0"/>
                    </a:rPr>
                    <a:t>MSE-Schätzung: Analytische Schätzung nach Prasad &amp; Rao (1990) zur Berücksichtigung der Schätzunsicherheit. </a:t>
                  </a:r>
                </a:p>
                <a:p>
                  <a:pPr algn="just"/>
                  <a:r>
                    <a:rPr lang="de-DE" sz="650" dirty="0">
                      <a:latin typeface="Times New Roman" panose="02020603050405020304" pitchFamily="18" charset="0"/>
                      <a:cs typeface="Times New Roman" panose="02020603050405020304" pitchFamily="18" charset="0"/>
                    </a:rPr>
                    <a:t>Stabilität: Analyse der Koeffizienten über 200 Simulationsläufe.</a:t>
                  </a:r>
                </a:p>
                <a:p>
                  <a:pPr algn="just"/>
                  <a:endParaRPr lang="de-DE" sz="650" dirty="0">
                    <a:latin typeface="Times New Roman" panose="02020603050405020304" pitchFamily="18" charset="0"/>
                    <a:cs typeface="Times New Roman" panose="02020603050405020304" pitchFamily="18" charset="0"/>
                  </a:endParaRPr>
                </a:p>
                <a:p>
                  <a:pPr algn="just"/>
                  <a:endParaRPr lang="de-DE" sz="650" dirty="0">
                    <a:latin typeface="Times New Roman" panose="02020603050405020304" pitchFamily="18" charset="0"/>
                    <a:cs typeface="Times New Roman" panose="02020603050405020304" pitchFamily="18" charset="0"/>
                  </a:endParaRPr>
                </a:p>
              </p:txBody>
            </p:sp>
          </mc:Choice>
          <mc:Fallback>
            <p:sp>
              <p:nvSpPr>
                <p:cNvPr id="13" name="Textfeld 12">
                  <a:extLst>
                    <a:ext uri="{FF2B5EF4-FFF2-40B4-BE49-F238E27FC236}">
                      <a16:creationId xmlns:a16="http://schemas.microsoft.com/office/drawing/2014/main" id="{F1FAA5A4-8E13-E9A4-327B-3DF6953676F7}"/>
                    </a:ext>
                  </a:extLst>
                </p:cNvPr>
                <p:cNvSpPr txBox="1">
                  <a:spLocks noGrp="1" noRot="1" noChangeAspect="1" noMove="1" noResize="1" noEditPoints="1" noAdjustHandles="1" noChangeArrowheads="1" noChangeShapeType="1" noTextEdit="1"/>
                </p:cNvSpPr>
                <p:nvPr/>
              </p:nvSpPr>
              <p:spPr>
                <a:xfrm>
                  <a:off x="1346128" y="2171622"/>
                  <a:ext cx="1505843" cy="4601260"/>
                </a:xfrm>
                <a:prstGeom prst="rect">
                  <a:avLst/>
                </a:prstGeom>
                <a:blipFill>
                  <a:blip r:embed="rId6"/>
                  <a:stretch>
                    <a:fillRect/>
                  </a:stretch>
                </a:blipFill>
              </p:spPr>
              <p:txBody>
                <a:bodyPr/>
                <a:lstStyle/>
                <a:p>
                  <a:r>
                    <a:rPr lang="en-US">
                      <a:noFill/>
                    </a:rPr>
                    <a:t> </a:t>
                  </a:r>
                </a:p>
              </p:txBody>
            </p:sp>
          </mc:Fallback>
        </mc:AlternateContent>
        <p:sp>
          <p:nvSpPr>
            <p:cNvPr id="62" name="Textfeld 61">
              <a:extLst>
                <a:ext uri="{FF2B5EF4-FFF2-40B4-BE49-F238E27FC236}">
                  <a16:creationId xmlns:a16="http://schemas.microsoft.com/office/drawing/2014/main" id="{CC0D5D34-DDE4-A388-E706-B7B976CBA190}"/>
                </a:ext>
              </a:extLst>
            </p:cNvPr>
            <p:cNvSpPr txBox="1">
              <a:spLocks noGrp="1" noRot="1" noMove="1" noResize="1" noEditPoints="1" noAdjustHandles="1" noChangeArrowheads="1" noChangeShapeType="1"/>
            </p:cNvSpPr>
            <p:nvPr/>
          </p:nvSpPr>
          <p:spPr>
            <a:xfrm>
              <a:off x="224726" y="4676181"/>
              <a:ext cx="1186062"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Simulation</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980BCCCF-E79A-19DF-C639-062F33DC6372}"/>
              </a:ext>
            </a:extLst>
          </p:cNvPr>
          <p:cNvGrpSpPr>
            <a:grpSpLocks noGrp="1" noUngrp="1" noRot="1" noMove="1" noResize="1"/>
          </p:cNvGrpSpPr>
          <p:nvPr/>
        </p:nvGrpSpPr>
        <p:grpSpPr>
          <a:xfrm>
            <a:off x="4252251" y="1212160"/>
            <a:ext cx="4663848" cy="5292375"/>
            <a:chOff x="4252251" y="1212160"/>
            <a:chExt cx="4663848" cy="5292375"/>
          </a:xfrm>
        </p:grpSpPr>
        <p:sp>
          <p:nvSpPr>
            <p:cNvPr id="63" name="Textfeld 62">
              <a:extLst>
                <a:ext uri="{FF2B5EF4-FFF2-40B4-BE49-F238E27FC236}">
                  <a16:creationId xmlns:a16="http://schemas.microsoft.com/office/drawing/2014/main" id="{3911A6E8-A61F-D02E-C8A4-F36202E5CD53}"/>
                </a:ext>
              </a:extLst>
            </p:cNvPr>
            <p:cNvSpPr txBox="1">
              <a:spLocks noGrp="1" noRot="1" noMove="1" noResize="1" noEditPoints="1" noAdjustHandles="1" noChangeArrowheads="1" noChangeShapeType="1"/>
            </p:cNvSpPr>
            <p:nvPr/>
          </p:nvSpPr>
          <p:spPr>
            <a:xfrm>
              <a:off x="6532704" y="1212160"/>
              <a:ext cx="2383395" cy="1546577"/>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Variablenauswahl</a:t>
              </a:r>
            </a:p>
            <a:p>
              <a:pPr algn="ctr"/>
              <a:endParaRPr lang="de-DE" sz="200" b="1" dirty="0">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Von den ursprünglich 159 Variablen wurden 55 eines hohen Anteils fehlender Werte und 19 wegen zu vieler Faktorstufen ausgeschlossen. Weitere 22 stark korrelierte Variablen und 7 Variablen, die inhaltlich zu nah an der Zielvariable Bildungsjahre lagen, wurden entfernt. Somit blieben 56 Variablen für die erste Stepwise-Regression. Nach BIC-basierter Selektion und Dummy-Kodierung wurden 10 Konstrukte ausgewählt, die dann in insgesamt 12 Kovariaten für das BHF-Modell und 17 Kovariaten für das FH- Modell umgesetzt wurden. Die finalen Variablen umfassen individuelle Merkmale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72684E14-F9B9-071C-D894-8B64DEF1D270}"/>
                </a:ext>
              </a:extLst>
            </p:cNvPr>
            <p:cNvSpPr txBox="1">
              <a:spLocks noGrp="1" noRot="1" noMove="1" noResize="1" noEditPoints="1" noAdjustHandles="1" noChangeArrowheads="1" noChangeShapeType="1"/>
            </p:cNvSpPr>
            <p:nvPr/>
          </p:nvSpPr>
          <p:spPr>
            <a:xfrm>
              <a:off x="4252251" y="2851949"/>
              <a:ext cx="2318672" cy="1146468"/>
            </a:xfrm>
            <a:prstGeom prst="rect">
              <a:avLst/>
            </a:prstGeom>
            <a:noFill/>
          </p:spPr>
          <p:txBody>
            <a:bodyPr wrap="square" rtlCol="0">
              <a:spAutoFit/>
            </a:bodyPr>
            <a:lstStyle/>
            <a:p>
              <a:pPr algn="ctr"/>
              <a:r>
                <a:rPr lang="de-DE" sz="800" b="1" noProof="1">
                  <a:latin typeface="Times New Roman" panose="02020603050405020304" pitchFamily="18" charset="0"/>
                  <a:cs typeface="Times New Roman" panose="02020603050405020304" pitchFamily="18" charset="0"/>
                </a:rPr>
                <a:t>Schätzgenauigkeit</a:t>
              </a:r>
            </a:p>
            <a:p>
              <a:pPr algn="ctr"/>
              <a:endParaRPr lang="de-DE" sz="200" b="1" noProof="1">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Sowohl das FH- als auch das BHF-Modell liefern präzisere Ergebnisse als der direkte Schätzer. In 76 % (FH) bzw. 71 % (BHF) der Fälle lagen die Modellschätzungen näher am wahren Wert. Der durchschnittliche absolute Abstand reduzierte sich von 0,87 Jahren (Direkt) auf ca. 0,45 Jahre bei beiden Modellen (Abb. 3). Hinsichtlich der MSE-Verteilung (Abb. 4) erweist sich das BHF-Modell als am effizientesten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0,31;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0,04), gefolgt vom FH-Modell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0,39;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0,09), während der direkte Schätzer mit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1,22 deutlich abfällt.</a:t>
              </a:r>
            </a:p>
          </p:txBody>
        </p:sp>
        <p:sp>
          <p:nvSpPr>
            <p:cNvPr id="68" name="Textfeld 67">
              <a:extLst>
                <a:ext uri="{FF2B5EF4-FFF2-40B4-BE49-F238E27FC236}">
                  <a16:creationId xmlns:a16="http://schemas.microsoft.com/office/drawing/2014/main" id="{32B45C3F-D096-831F-A18A-E772941F4CD0}"/>
                </a:ext>
              </a:extLst>
            </p:cNvPr>
            <p:cNvSpPr txBox="1">
              <a:spLocks noGrp="1" noRot="1" noMove="1" noResize="1" noEditPoints="1" noAdjustHandles="1" noChangeArrowheads="1" noChangeShapeType="1"/>
            </p:cNvSpPr>
            <p:nvPr/>
          </p:nvSpPr>
          <p:spPr>
            <a:xfrm>
              <a:off x="4262952" y="5458095"/>
              <a:ext cx="2256135" cy="104644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Koeffizienten-Stabilität</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Abbildung 6 zeigt die geschätzten Koeffizienten der beiden Modelle über den Verlauf von 200 Samples. Die Koeffizienten des FH-Modells schwanken deutlich stärker als die des BHF-Modells. Einige Variablen, wie Lesefähigkeit und Krankenversicherung, bleiben in beiden Modellen relativ stabil, während andere, wie Geschlecht, nur unter BHF stabile Verläufe aufweisen. Auf der Webseite sind weitere Variablen mit ähnlichen Mustern zu finden.</a:t>
              </a:r>
              <a:endParaRPr lang="en-US" sz="650" dirty="0">
                <a:latin typeface="Times New Roman" panose="02020603050405020304" pitchFamily="18" charset="0"/>
                <a:cs typeface="Times New Roman" panose="02020603050405020304" pitchFamily="18" charset="0"/>
              </a:endParaRPr>
            </a:p>
          </p:txBody>
        </p:sp>
        <p:sp>
          <p:nvSpPr>
            <p:cNvPr id="16" name="Textfeld 15">
              <a:extLst>
                <a:ext uri="{FF2B5EF4-FFF2-40B4-BE49-F238E27FC236}">
                  <a16:creationId xmlns:a16="http://schemas.microsoft.com/office/drawing/2014/main" id="{D3A2B317-A411-E31A-FCD5-ECD0F2E21005}"/>
                </a:ext>
              </a:extLst>
            </p:cNvPr>
            <p:cNvSpPr txBox="1">
              <a:spLocks noGrp="1" noRot="1" noMove="1" noResize="1" noEditPoints="1" noAdjustHandles="1" noChangeArrowheads="1" noChangeShapeType="1"/>
            </p:cNvSpPr>
            <p:nvPr/>
          </p:nvSpPr>
          <p:spPr>
            <a:xfrm>
              <a:off x="6588908" y="4399615"/>
              <a:ext cx="2311076" cy="692497"/>
            </a:xfrm>
            <a:prstGeom prst="rect">
              <a:avLst/>
            </a:prstGeom>
            <a:noFill/>
          </p:spPr>
          <p:txBody>
            <a:bodyPr wrap="square" rtlCol="0">
              <a:spAutoFit/>
            </a:bodyPr>
            <a:lstStyle/>
            <a:p>
              <a:pPr algn="just"/>
              <a:r>
                <a:rPr lang="de-DE" sz="650" noProof="1">
                  <a:latin typeface="Times New Roman" panose="02020603050405020304" pitchFamily="18" charset="0"/>
                  <a:cs typeface="Times New Roman" panose="02020603050405020304" pitchFamily="18" charset="0"/>
                </a:rPr>
                <a:t>Betrachtet man die MSE auf Provinzebene (Abbildung 5), zeigen sich deutliche Unterschiede: Beim FH-Modell variieren die MSE-Werte systematisch zwischen den Provinzen, während die MSE-Werte des BHF-Modells in allen Domänen sehr konsistent sind. Dies verdeutlicht den Vorteil des BHF-Modells hinsichtlich Stabilität auf kleinerer räumlicher Auflösung. </a:t>
              </a:r>
            </a:p>
          </p:txBody>
        </p:sp>
      </p:grpSp>
      <p:sp>
        <p:nvSpPr>
          <p:cNvPr id="70" name="Diskussion TEXT">
            <a:extLst>
              <a:ext uri="{FF2B5EF4-FFF2-40B4-BE49-F238E27FC236}">
                <a16:creationId xmlns:a16="http://schemas.microsoft.com/office/drawing/2014/main" id="{38D0BED0-977F-9175-238C-24EA656DE31D}"/>
              </a:ext>
            </a:extLst>
          </p:cNvPr>
          <p:cNvSpPr txBox="1">
            <a:spLocks noGrp="1" noRot="1" noMove="1" noResize="1" noEditPoints="1" noAdjustHandles="1" noChangeArrowheads="1" noChangeShapeType="1"/>
          </p:cNvSpPr>
          <p:nvPr/>
        </p:nvSpPr>
        <p:spPr>
          <a:xfrm>
            <a:off x="9153430" y="3557575"/>
            <a:ext cx="2828984" cy="1923604"/>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Die Zielvariable Bildungsjahre ist diskret und stark gebündelt. Modellannahmen sind für das BHF-Modell daher nur eingeschränkt erfüllt. </a:t>
            </a:r>
          </a:p>
          <a:p>
            <a:pPr algn="just"/>
            <a:r>
              <a:rPr lang="de-DE" sz="650" dirty="0">
                <a:latin typeface="Times New Roman" panose="02020603050405020304" pitchFamily="18" charset="0"/>
                <a:cs typeface="Times New Roman" panose="02020603050405020304" pitchFamily="18" charset="0"/>
              </a:rPr>
              <a:t>Bei hoch korrelierten Prädiktoren wurde jeweils eine Variable ausgewählt; Indexbildungen oder systematische Vergleichsmodelle wurden nicht umgesetzt.</a:t>
            </a:r>
          </a:p>
          <a:p>
            <a:pPr algn="just"/>
            <a:r>
              <a:rPr lang="de-DE" sz="650" dirty="0">
                <a:latin typeface="Times New Roman" panose="02020603050405020304" pitchFamily="18" charset="0"/>
                <a:cs typeface="Times New Roman" panose="02020603050405020304" pitchFamily="18" charset="0"/>
              </a:rPr>
              <a:t>In einzelnen Stichproben wurde eine Varianz der Zufallseffekte von null geschätzt, was auf mögliches Over-</a:t>
            </a:r>
            <a:r>
              <a:rPr lang="de-DE" sz="650" dirty="0" err="1">
                <a:latin typeface="Times New Roman" panose="02020603050405020304" pitchFamily="18" charset="0"/>
                <a:cs typeface="Times New Roman" panose="02020603050405020304" pitchFamily="18" charset="0"/>
              </a:rPr>
              <a:t>Shrinkage</a:t>
            </a:r>
            <a:r>
              <a:rPr lang="de-DE" sz="650" dirty="0">
                <a:latin typeface="Times New Roman" panose="02020603050405020304" pitchFamily="18" charset="0"/>
                <a:cs typeface="Times New Roman" panose="02020603050405020304" pitchFamily="18" charset="0"/>
              </a:rPr>
              <a:t> hindeutet.</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Obwohl das BHF-Modell deutlich niedrigere MSE-Werte liefert, unterscheiden sich die Punktschätzungen in unserem Beispiel kaum; in einigen Gebieten zeigt das Fay-Herriot-Modell sogar eine bessere Übereinstimmung mit den direkten Schätzungen. Die deutlich höheren Datenanforderungen des BHF-Modells haben hier nicht zu einer Verbesserung der Schätzungen geführt.</a:t>
            </a:r>
          </a:p>
          <a:p>
            <a:pPr algn="just"/>
            <a:r>
              <a:rPr lang="de-DE" sz="650" dirty="0">
                <a:latin typeface="Times New Roman" panose="02020603050405020304" pitchFamily="18" charset="0"/>
                <a:cs typeface="Times New Roman" panose="02020603050405020304" pitchFamily="18" charset="0"/>
              </a:rPr>
              <a:t>Die in unserem Beispiel geschätzten MSE-Werte sollten mit Vorsicht interpretiert werden, da die Modellannahmen nur für ein einziges sample überprüft wurden und auch hier die Annahmen lediglich für das Fay-Herriot-Modell uneingeschränkt erfüllt sind..</a:t>
            </a:r>
          </a:p>
          <a:p>
            <a:pPr algn="just"/>
            <a:r>
              <a:rPr lang="de-DE" sz="650" dirty="0">
                <a:latin typeface="Times New Roman" panose="02020603050405020304" pitchFamily="18" charset="0"/>
                <a:cs typeface="Times New Roman" panose="02020603050405020304" pitchFamily="18" charset="0"/>
              </a:rPr>
              <a:t>Insgesamt zeigen die Ergebnisse, dass beide Modelle in diesem vergleichbare Punktschätzungen liefern, die deutlich besser als die direkten Schätze abschneiden.</a:t>
            </a:r>
          </a:p>
        </p:txBody>
      </p:sp>
      <p:grpSp>
        <p:nvGrpSpPr>
          <p:cNvPr id="58" name="Formatierung Ergebnisse" hidden="1">
            <a:extLst>
              <a:ext uri="{FF2B5EF4-FFF2-40B4-BE49-F238E27FC236}">
                <a16:creationId xmlns:a16="http://schemas.microsoft.com/office/drawing/2014/main" id="{7A0F7453-9355-DC30-B716-3E39BD03957D}"/>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2694B26E-1545-8AC4-57C2-6993FDAB9F42}"/>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B4A7E0A8-8D9A-CB31-DCCA-FFC651DEC8D7}"/>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2D9F4469-2257-DCAD-E8AD-94C7DA6B6001}"/>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17798D9F-16CC-A535-B303-B5489A40E68A}"/>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1C77F2E5-56DC-4EC5-0FB8-5D231AE47F5B}"/>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E6692AEF-CF5B-F4C8-5403-180442E38A55}"/>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5826CB6F-05F2-9805-32E1-04B59D82EC98}"/>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A1F5F1F3-95AD-7A5E-5508-4BF9942B3082}"/>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feld 46">
            <a:extLst>
              <a:ext uri="{FF2B5EF4-FFF2-40B4-BE49-F238E27FC236}">
                <a16:creationId xmlns:a16="http://schemas.microsoft.com/office/drawing/2014/main" id="{68B71688-CFF5-347A-D964-88E7E5603C40}"/>
              </a:ext>
            </a:extLst>
          </p:cNvPr>
          <p:cNvSpPr txBox="1">
            <a:spLocks noGrp="1" noRot="1" noMove="1" noResize="1" noEditPoints="1" noAdjustHandles="1" noChangeArrowheads="1" noChangeShapeType="1"/>
          </p:cNvSpPr>
          <p:nvPr/>
        </p:nvSpPr>
        <p:spPr>
          <a:xfrm>
            <a:off x="223439" y="4544263"/>
            <a:ext cx="1170976"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1</a:t>
            </a:r>
          </a:p>
        </p:txBody>
      </p:sp>
      <p:sp>
        <p:nvSpPr>
          <p:cNvPr id="50" name="Textfeld 49">
            <a:extLst>
              <a:ext uri="{FF2B5EF4-FFF2-40B4-BE49-F238E27FC236}">
                <a16:creationId xmlns:a16="http://schemas.microsoft.com/office/drawing/2014/main" id="{71FB5E86-FE58-3C0E-05B9-4F59F3363BA7}"/>
              </a:ext>
            </a:extLst>
          </p:cNvPr>
          <p:cNvSpPr txBox="1">
            <a:spLocks noGrp="1" noRot="1" noMove="1" noResize="1" noEditPoints="1" noAdjustHandles="1" noChangeArrowheads="1" noChangeShapeType="1"/>
          </p:cNvSpPr>
          <p:nvPr/>
        </p:nvSpPr>
        <p:spPr>
          <a:xfrm>
            <a:off x="2854911" y="6532144"/>
            <a:ext cx="1136661"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2</a:t>
            </a:r>
          </a:p>
        </p:txBody>
      </p:sp>
      <p:pic>
        <p:nvPicPr>
          <p:cNvPr id="59" name="Grafik 58" descr="Ein Bild, das Text, Diagramm, Screenshot, Design enthält.&#10;&#10;KI-generierte Inhalte können fehlerhaft sein.">
            <a:extLst>
              <a:ext uri="{FF2B5EF4-FFF2-40B4-BE49-F238E27FC236}">
                <a16:creationId xmlns:a16="http://schemas.microsoft.com/office/drawing/2014/main" id="{FF8F03B4-29E3-1465-B147-F770523F27EC}"/>
              </a:ext>
            </a:extLst>
          </p:cNvPr>
          <p:cNvPicPr>
            <a:picLocks noGrp="1" noRot="1" noChangeAspect="1" noMove="1" noResize="1" noEditPoints="1" noAdjustHandles="1" noChangeArrowheads="1" noChangeShapeType="1" noCrop="1"/>
          </p:cNvPicPr>
          <p:nvPr/>
        </p:nvPicPr>
        <p:blipFill>
          <a:blip r:embed="rId7"/>
          <a:stretch>
            <a:fillRect/>
          </a:stretch>
        </p:blipFill>
        <p:spPr>
          <a:xfrm>
            <a:off x="2867629" y="3534341"/>
            <a:ext cx="1124176" cy="2997803"/>
          </a:xfrm>
          <a:prstGeom prst="rect">
            <a:avLst/>
          </a:prstGeom>
        </p:spPr>
      </p:pic>
      <p:pic>
        <p:nvPicPr>
          <p:cNvPr id="65" name="Grafik 64" descr="Ein Bild, das Text, Diagramm, Entwurf, Origami enthält.&#10;&#10;KI-generierte Inhalte können fehlerhaft sein.">
            <a:extLst>
              <a:ext uri="{FF2B5EF4-FFF2-40B4-BE49-F238E27FC236}">
                <a16:creationId xmlns:a16="http://schemas.microsoft.com/office/drawing/2014/main" id="{76ADF57F-77CC-0DD9-07DA-2C74041FC134}"/>
              </a:ext>
            </a:extLst>
          </p:cNvPr>
          <p:cNvPicPr>
            <a:picLocks noGrp="1" noRot="1" noChangeAspect="1" noMove="1" noResize="1" noEditPoints="1" noAdjustHandles="1" noChangeArrowheads="1" noChangeShapeType="1" noCrop="1"/>
          </p:cNvPicPr>
          <p:nvPr/>
        </p:nvPicPr>
        <p:blipFill>
          <a:blip r:embed="rId8"/>
          <a:srcRect b="20828"/>
          <a:stretch>
            <a:fillRect/>
          </a:stretch>
        </p:blipFill>
        <p:spPr>
          <a:xfrm>
            <a:off x="270238" y="2198481"/>
            <a:ext cx="1124176" cy="2373414"/>
          </a:xfrm>
          <a:prstGeom prst="rect">
            <a:avLst/>
          </a:prstGeom>
        </p:spPr>
      </p:pic>
      <p:pic>
        <p:nvPicPr>
          <p:cNvPr id="25" name="Grafik 24" descr="Ein Bild, das Screenshot, Diagramm, Text, Reihe enthält.&#10;&#10;KI-generierte Inhalte können fehlerhaft sein.">
            <a:extLst>
              <a:ext uri="{FF2B5EF4-FFF2-40B4-BE49-F238E27FC236}">
                <a16:creationId xmlns:a16="http://schemas.microsoft.com/office/drawing/2014/main" id="{8ABA7C9C-E468-C5EE-24BA-DE3E38AA4F79}"/>
              </a:ext>
            </a:extLst>
          </p:cNvPr>
          <p:cNvPicPr>
            <a:picLocks noGrp="1" noRot="1" noChangeAspect="1" noMove="1" noResize="1" noEditPoints="1" noAdjustHandles="1" noChangeArrowheads="1" noChangeShapeType="1" noCrop="1"/>
          </p:cNvPicPr>
          <p:nvPr/>
        </p:nvPicPr>
        <p:blipFill>
          <a:blip r:embed="rId9"/>
          <a:stretch>
            <a:fillRect/>
          </a:stretch>
        </p:blipFill>
        <p:spPr>
          <a:xfrm>
            <a:off x="4258431" y="1242651"/>
            <a:ext cx="2290324" cy="1577897"/>
          </a:xfrm>
          <a:prstGeom prst="rect">
            <a:avLst/>
          </a:prstGeom>
        </p:spPr>
      </p:pic>
      <p:sp>
        <p:nvSpPr>
          <p:cNvPr id="26" name="Textfeld 25">
            <a:extLst>
              <a:ext uri="{FF2B5EF4-FFF2-40B4-BE49-F238E27FC236}">
                <a16:creationId xmlns:a16="http://schemas.microsoft.com/office/drawing/2014/main" id="{EF259442-2613-C60D-84F0-A003F3D661C1}"/>
              </a:ext>
            </a:extLst>
          </p:cNvPr>
          <p:cNvSpPr txBox="1">
            <a:spLocks noGrp="1" noRot="1" noMove="1" noResize="1" noEditPoints="1" noAdjustHandles="1" noChangeArrowheads="1" noChangeShapeType="1"/>
          </p:cNvSpPr>
          <p:nvPr/>
        </p:nvSpPr>
        <p:spPr>
          <a:xfrm>
            <a:off x="4232774" y="2651219"/>
            <a:ext cx="2207961"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3`</a:t>
            </a:r>
          </a:p>
        </p:txBody>
      </p:sp>
      <p:sp>
        <p:nvSpPr>
          <p:cNvPr id="28" name="Textfeld 27">
            <a:extLst>
              <a:ext uri="{FF2B5EF4-FFF2-40B4-BE49-F238E27FC236}">
                <a16:creationId xmlns:a16="http://schemas.microsoft.com/office/drawing/2014/main" id="{63687E67-E5A4-94B6-AB5E-954D66A454CA}"/>
              </a:ext>
            </a:extLst>
          </p:cNvPr>
          <p:cNvSpPr txBox="1">
            <a:spLocks noGrp="1" noRot="1" noMove="1" noResize="1" noEditPoints="1" noAdjustHandles="1" noChangeArrowheads="1" noChangeShapeType="1"/>
          </p:cNvSpPr>
          <p:nvPr/>
        </p:nvSpPr>
        <p:spPr>
          <a:xfrm>
            <a:off x="6569173" y="4150865"/>
            <a:ext cx="2355900"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4</a:t>
            </a:r>
          </a:p>
        </p:txBody>
      </p:sp>
      <p:sp>
        <p:nvSpPr>
          <p:cNvPr id="29" name="Textfeld 28">
            <a:extLst>
              <a:ext uri="{FF2B5EF4-FFF2-40B4-BE49-F238E27FC236}">
                <a16:creationId xmlns:a16="http://schemas.microsoft.com/office/drawing/2014/main" id="{1CEA6981-457E-DDA7-179A-6AA3DAAD3CFE}"/>
              </a:ext>
            </a:extLst>
          </p:cNvPr>
          <p:cNvSpPr txBox="1">
            <a:spLocks noGrp="1" noRot="1" noMove="1" noResize="1" noEditPoints="1" noAdjustHandles="1" noChangeArrowheads="1" noChangeShapeType="1"/>
          </p:cNvSpPr>
          <p:nvPr/>
        </p:nvSpPr>
        <p:spPr>
          <a:xfrm>
            <a:off x="4219696" y="5225498"/>
            <a:ext cx="2355900"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5</a:t>
            </a:r>
          </a:p>
        </p:txBody>
      </p:sp>
      <p:sp>
        <p:nvSpPr>
          <p:cNvPr id="30" name="Textfeld 29">
            <a:extLst>
              <a:ext uri="{FF2B5EF4-FFF2-40B4-BE49-F238E27FC236}">
                <a16:creationId xmlns:a16="http://schemas.microsoft.com/office/drawing/2014/main" id="{7901CBEB-7C14-6750-8A50-A21C99EE4FB6}"/>
              </a:ext>
            </a:extLst>
          </p:cNvPr>
          <p:cNvSpPr txBox="1">
            <a:spLocks noGrp="1" noRot="1" noMove="1" noResize="1" noEditPoints="1" noAdjustHandles="1" noChangeArrowheads="1" noChangeShapeType="1"/>
          </p:cNvSpPr>
          <p:nvPr/>
        </p:nvSpPr>
        <p:spPr>
          <a:xfrm>
            <a:off x="6546451" y="6507985"/>
            <a:ext cx="2355900" cy="200055"/>
          </a:xfrm>
          <a:prstGeom prst="rect">
            <a:avLst/>
          </a:prstGeom>
          <a:noFill/>
        </p:spPr>
        <p:txBody>
          <a:bodyPr wrap="square" rtlCol="0">
            <a:spAutoFit/>
          </a:bodyPr>
          <a:lstStyle/>
          <a:p>
            <a:pPr algn="ctr"/>
            <a:r>
              <a:rPr lang="de-DE" sz="700" i="1" noProof="0" dirty="0">
                <a:latin typeface="Times New Roman" panose="02020603050405020304" pitchFamily="18" charset="0"/>
                <a:cs typeface="Times New Roman" panose="02020603050405020304" pitchFamily="18" charset="0"/>
              </a:rPr>
              <a:t>Abbildung 6 – Auswahl aus </a:t>
            </a:r>
            <a:r>
              <a:rPr lang="de-DE" sz="700" i="1" noProof="0" dirty="0" err="1">
                <a:latin typeface="Times New Roman" panose="02020603050405020304" pitchFamily="18" charset="0"/>
                <a:cs typeface="Times New Roman" panose="02020603050405020304" pitchFamily="18" charset="0"/>
              </a:rPr>
              <a:t>Kovariaten</a:t>
            </a:r>
            <a:endParaRPr lang="de-DE" sz="700" i="1" noProof="0" dirty="0">
              <a:latin typeface="Times New Roman" panose="02020603050405020304" pitchFamily="18" charset="0"/>
              <a:cs typeface="Times New Roman" panose="02020603050405020304" pitchFamily="18" charset="0"/>
            </a:endParaRPr>
          </a:p>
        </p:txBody>
      </p:sp>
      <p:pic>
        <p:nvPicPr>
          <p:cNvPr id="32" name="Grafik 31" descr="Ein Bild, das Diagramm, Screenshot, Design enthält.&#10;&#10;KI-generierte Inhalte können fehlerhaft sein.">
            <a:extLst>
              <a:ext uri="{FF2B5EF4-FFF2-40B4-BE49-F238E27FC236}">
                <a16:creationId xmlns:a16="http://schemas.microsoft.com/office/drawing/2014/main" id="{279C34D1-4B45-1C4B-4E5C-6662F6C5E7F9}"/>
              </a:ext>
            </a:extLst>
          </p:cNvPr>
          <p:cNvPicPr>
            <a:picLocks noGrp="1" noRot="1" noChangeAspect="1" noMove="1" noResize="1" noEditPoints="1" noAdjustHandles="1" noChangeArrowheads="1" noChangeShapeType="1" noCrop="1"/>
          </p:cNvPicPr>
          <p:nvPr/>
        </p:nvPicPr>
        <p:blipFill>
          <a:blip r:embed="rId10"/>
          <a:stretch>
            <a:fillRect/>
          </a:stretch>
        </p:blipFill>
        <p:spPr>
          <a:xfrm>
            <a:off x="6680646" y="2781365"/>
            <a:ext cx="2159114" cy="1439409"/>
          </a:xfrm>
          <a:prstGeom prst="rect">
            <a:avLst/>
          </a:prstGeom>
        </p:spPr>
      </p:pic>
      <p:pic>
        <p:nvPicPr>
          <p:cNvPr id="36" name="Grafik 35" descr="Ein Bild, das Karte enthält.&#10;&#10;KI-generierte Inhalte können fehlerhaft sein.">
            <a:extLst>
              <a:ext uri="{FF2B5EF4-FFF2-40B4-BE49-F238E27FC236}">
                <a16:creationId xmlns:a16="http://schemas.microsoft.com/office/drawing/2014/main" id="{B591DE51-F154-AAE6-A453-F97559633A7F}"/>
              </a:ext>
            </a:extLst>
          </p:cNvPr>
          <p:cNvPicPr>
            <a:picLocks noGrp="1" noRot="1" noChangeAspect="1" noMove="1" noResize="1" noEditPoints="1" noAdjustHandles="1" noChangeArrowheads="1" noChangeShapeType="1" noCrop="1"/>
          </p:cNvPicPr>
          <p:nvPr/>
        </p:nvPicPr>
        <p:blipFill>
          <a:blip r:embed="rId11"/>
          <a:stretch>
            <a:fillRect/>
          </a:stretch>
        </p:blipFill>
        <p:spPr>
          <a:xfrm>
            <a:off x="4335647" y="4026729"/>
            <a:ext cx="2147496" cy="1431664"/>
          </a:xfrm>
          <a:prstGeom prst="rect">
            <a:avLst/>
          </a:prstGeom>
        </p:spPr>
      </p:pic>
      <p:sp>
        <p:nvSpPr>
          <p:cNvPr id="17" name="Textfeld 16">
            <a:extLst>
              <a:ext uri="{FF2B5EF4-FFF2-40B4-BE49-F238E27FC236}">
                <a16:creationId xmlns:a16="http://schemas.microsoft.com/office/drawing/2014/main" id="{024C5C22-46AD-E088-52B1-3DAAF01542A0}"/>
              </a:ext>
            </a:extLst>
          </p:cNvPr>
          <p:cNvSpPr txBox="1">
            <a:spLocks noGrp="1" noRot="1" noMove="1" noResize="1" noEditPoints="1" noAdjustHandles="1" noChangeArrowheads="1" noChangeShapeType="1"/>
          </p:cNvSpPr>
          <p:nvPr/>
        </p:nvSpPr>
        <p:spPr>
          <a:xfrm>
            <a:off x="10669804" y="957941"/>
            <a:ext cx="1285158"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Bias</a:t>
            </a:r>
          </a:p>
          <a:p>
            <a:pPr algn="just"/>
            <a:r>
              <a:rPr lang="de-DE" sz="650" dirty="0">
                <a:latin typeface="Times New Roman" panose="02020603050405020304" pitchFamily="18" charset="0"/>
                <a:cs typeface="Times New Roman" panose="02020603050405020304" pitchFamily="18" charset="0"/>
              </a:rPr>
              <a:t>Die Analyse der Bias-Strukturen verdeutlicht markante Unterschiede zwischen den Verfahren (</a:t>
            </a:r>
            <a:r>
              <a:rPr lang="de-DE" sz="650" i="1" dirty="0">
                <a:latin typeface="Times New Roman" panose="02020603050405020304" pitchFamily="18" charset="0"/>
                <a:cs typeface="Times New Roman" panose="02020603050405020304" pitchFamily="18" charset="0"/>
              </a:rPr>
              <a:t>Abbildung 7</a:t>
            </a:r>
            <a:r>
              <a:rPr lang="de-DE" sz="650" dirty="0">
                <a:latin typeface="Times New Roman" panose="02020603050405020304" pitchFamily="18" charset="0"/>
                <a:cs typeface="Times New Roman" panose="02020603050405020304" pitchFamily="18" charset="0"/>
              </a:rPr>
              <a:t>). Während der direkte Schätzer keinen systematischen Bias aufweist, zeigt das BHF-Modell eine klassische Verzerrung zum wahren Provinzmittelwert: Provinzen mit niedrigen wahren Ausprägungen werden tendenziell überschätzt, während hohe Ausprägungen unterschätzt werden. Das FH-Modell hingegen erweist sich als robuster und zeigt eine deutlich geringere Korrelation zwischen dem Bias und dem wahren Mittelwert.</a:t>
            </a:r>
            <a:endParaRPr lang="de-DE" sz="650" noProof="1">
              <a:latin typeface="Times New Roman" panose="02020603050405020304" pitchFamily="18" charset="0"/>
              <a:cs typeface="Times New Roman" panose="02020603050405020304" pitchFamily="18" charset="0"/>
            </a:endParaRPr>
          </a:p>
        </p:txBody>
      </p:sp>
      <p:pic>
        <p:nvPicPr>
          <p:cNvPr id="40" name="Grafik 39" descr="Ein Bild, das Text, Screenshot, Diagramm enthält.&#10;&#10;KI-generierte Inhalte können fehlerhaft sein.">
            <a:extLst>
              <a:ext uri="{FF2B5EF4-FFF2-40B4-BE49-F238E27FC236}">
                <a16:creationId xmlns:a16="http://schemas.microsoft.com/office/drawing/2014/main" id="{D668C582-DDB0-F2AE-314A-C36F57EE01F6}"/>
              </a:ext>
            </a:extLst>
          </p:cNvPr>
          <p:cNvPicPr>
            <a:picLocks noGrp="1" noRot="1" noChangeAspect="1" noMove="1" noResize="1" noEditPoints="1" noAdjustHandles="1" noChangeArrowheads="1" noChangeShapeType="1" noCrop="1"/>
          </p:cNvPicPr>
          <p:nvPr/>
        </p:nvPicPr>
        <p:blipFill>
          <a:blip r:embed="rId12"/>
          <a:stretch>
            <a:fillRect/>
          </a:stretch>
        </p:blipFill>
        <p:spPr>
          <a:xfrm>
            <a:off x="9214769" y="1003543"/>
            <a:ext cx="1506402" cy="1883003"/>
          </a:xfrm>
          <a:prstGeom prst="rect">
            <a:avLst/>
          </a:prstGeom>
        </p:spPr>
      </p:pic>
      <p:sp>
        <p:nvSpPr>
          <p:cNvPr id="41" name="Textfeld 40">
            <a:extLst>
              <a:ext uri="{FF2B5EF4-FFF2-40B4-BE49-F238E27FC236}">
                <a16:creationId xmlns:a16="http://schemas.microsoft.com/office/drawing/2014/main" id="{07FAFD6A-24AC-7D53-AAD0-A45B4E2B64F2}"/>
              </a:ext>
            </a:extLst>
          </p:cNvPr>
          <p:cNvSpPr txBox="1">
            <a:spLocks noGrp="1" noRot="1" noMove="1" noResize="1" noEditPoints="1" noAdjustHandles="1" noChangeArrowheads="1" noChangeShapeType="1"/>
          </p:cNvSpPr>
          <p:nvPr/>
        </p:nvSpPr>
        <p:spPr>
          <a:xfrm>
            <a:off x="9155293" y="2856940"/>
            <a:ext cx="1589336"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7</a:t>
            </a:r>
          </a:p>
        </p:txBody>
      </p:sp>
      <p:pic>
        <p:nvPicPr>
          <p:cNvPr id="64" name="Grafik 63" descr="Ein Bild, das Screenshot, Text, Design enthält.&#10;&#10;KI-generierte Inhalte können fehlerhaft sein.">
            <a:extLst>
              <a:ext uri="{FF2B5EF4-FFF2-40B4-BE49-F238E27FC236}">
                <a16:creationId xmlns:a16="http://schemas.microsoft.com/office/drawing/2014/main" id="{C7D88E44-F633-7651-2546-E2E24F07C31F}"/>
              </a:ext>
            </a:extLst>
          </p:cNvPr>
          <p:cNvPicPr>
            <a:picLocks noGrp="1" noRot="1" noChangeAspect="1" noMove="1" noResize="1" noEditPoints="1" noAdjustHandles="1" noChangeArrowheads="1" noChangeShapeType="1" noCrop="1"/>
          </p:cNvPicPr>
          <p:nvPr/>
        </p:nvPicPr>
        <p:blipFill>
          <a:blip r:embed="rId13"/>
          <a:stretch>
            <a:fillRect/>
          </a:stretch>
        </p:blipFill>
        <p:spPr>
          <a:xfrm>
            <a:off x="6564122" y="5056705"/>
            <a:ext cx="2275638" cy="1517092"/>
          </a:xfrm>
          <a:prstGeom prst="rect">
            <a:avLst/>
          </a:prstGeom>
        </p:spPr>
      </p:pic>
    </p:spTree>
    <p:extLst>
      <p:ext uri="{BB962C8B-B14F-4D97-AF65-F5344CB8AC3E}">
        <p14:creationId xmlns:p14="http://schemas.microsoft.com/office/powerpoint/2010/main" val="255952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6A57DB06-82A3-5D28-8F48-B4951E8649C8}"/>
            </a:ext>
          </a:extLst>
        </p:cNvPr>
        <p:cNvGrpSpPr/>
        <p:nvPr/>
      </p:nvGrpSpPr>
      <p:grpSpPr>
        <a:xfrm>
          <a:off x="0" y="0"/>
          <a:ext cx="0" cy="0"/>
          <a:chOff x="0" y="0"/>
          <a:chExt cx="0" cy="0"/>
        </a:xfrm>
      </p:grpSpPr>
      <p:pic>
        <p:nvPicPr>
          <p:cNvPr id="2" name="Grafik 1" descr="Ein Bild, das Karte enthält.&#10;&#10;KI-generierte Inhalte können fehlerhaft sein.">
            <a:extLst>
              <a:ext uri="{FF2B5EF4-FFF2-40B4-BE49-F238E27FC236}">
                <a16:creationId xmlns:a16="http://schemas.microsoft.com/office/drawing/2014/main" id="{BAD47449-4E56-1F5D-CCB0-79E9CBA09B0C}"/>
              </a:ext>
            </a:extLst>
          </p:cNvPr>
          <p:cNvPicPr>
            <a:picLocks noGrp="1" noRo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Lst>
          </a:blip>
          <a:srcRect t="716" r="1610"/>
          <a:stretch>
            <a:fillRect/>
          </a:stretch>
        </p:blipFill>
        <p:spPr>
          <a:xfrm>
            <a:off x="8146854" y="-30736"/>
            <a:ext cx="4821770" cy="7104902"/>
          </a:xfrm>
          <a:prstGeom prst="rect">
            <a:avLst/>
          </a:prstGeom>
          <a:noFill/>
        </p:spPr>
      </p:pic>
      <p:sp>
        <p:nvSpPr>
          <p:cNvPr id="10" name="Titel">
            <a:extLst>
              <a:ext uri="{FF2B5EF4-FFF2-40B4-BE49-F238E27FC236}">
                <a16:creationId xmlns:a16="http://schemas.microsoft.com/office/drawing/2014/main" id="{50C4C31A-D632-55F6-6CD2-9F618643FE23}"/>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B665B2A8-17ED-ECDA-BC65-E67EF0B84698}"/>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072B0EE1-55F0-BDA3-1811-50C9D731D3DC}"/>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9DC6D548-61BA-8C00-F173-B2C9482FF975}"/>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4737F90B-A981-D518-11A5-DBF4A0CCCEEA}"/>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4DB2815F-DC90-DDAF-534D-3E46F0D28C7C}"/>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4E022E6-1FE4-9067-B77E-A6B6E5ACDD7C}"/>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2C1AED91-B0D4-EC32-8C28-D0A0B9AF337E}"/>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0EFD4C35-E4DA-197C-4830-AA19FAE314FE}"/>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F423498F-722E-2D7D-CF30-7ED0580860D8}"/>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B810D362-B723-A991-1815-0F2F5727DA9A}"/>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sp>
        <p:nvSpPr>
          <p:cNvPr id="23" name="Rechteck 22">
            <a:extLst>
              <a:ext uri="{FF2B5EF4-FFF2-40B4-BE49-F238E27FC236}">
                <a16:creationId xmlns:a16="http://schemas.microsoft.com/office/drawing/2014/main" id="{DFD185D6-D33B-AC3F-4510-E892269D008B}"/>
              </a:ext>
            </a:extLst>
          </p:cNvPr>
          <p:cNvSpPr>
            <a:spLocks noGrp="1" noRot="1" noMove="1" noResize="1" noEditPoints="1" noAdjustHandles="1" noChangeArrowheads="1" noChangeShapeType="1"/>
          </p:cNvSpPr>
          <p:nvPr/>
        </p:nvSpPr>
        <p:spPr>
          <a:xfrm>
            <a:off x="9156107" y="957941"/>
            <a:ext cx="2811982" cy="211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90A2B4B7-61C5-FD12-0B67-0478291EAD83}"/>
              </a:ext>
            </a:extLst>
          </p:cNvPr>
          <p:cNvSpPr>
            <a:spLocks noGrp="1" noRot="1" noMove="1" noResize="1" noEditPoints="1" noAdjustHandles="1" noChangeArrowheads="1" noChangeShapeType="1"/>
          </p:cNvSpPr>
          <p:nvPr/>
        </p:nvSpPr>
        <p:spPr>
          <a:xfrm>
            <a:off x="9156107" y="3264714"/>
            <a:ext cx="2811982" cy="2235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3553D0E5-9052-44CB-BF11-FA3513B28836}"/>
              </a:ext>
            </a:extLst>
          </p:cNvPr>
          <p:cNvSpPr>
            <a:spLocks noGrp="1" noRot="1" noMove="1" noResize="1" noEditPoints="1" noAdjustHandles="1" noChangeArrowheads="1" noChangeShapeType="1"/>
          </p:cNvSpPr>
          <p:nvPr/>
        </p:nvSpPr>
        <p:spPr>
          <a:xfrm>
            <a:off x="9161932" y="3269209"/>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Limitationen &amp; Diskussion </a:t>
            </a:r>
          </a:p>
        </p:txBody>
      </p:sp>
      <p:grpSp>
        <p:nvGrpSpPr>
          <p:cNvPr id="19" name="Gruppieren 18">
            <a:extLst>
              <a:ext uri="{FF2B5EF4-FFF2-40B4-BE49-F238E27FC236}">
                <a16:creationId xmlns:a16="http://schemas.microsoft.com/office/drawing/2014/main" id="{FC16696E-ADAA-562E-C89C-048A3E7FE205}"/>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71E3D3BC-DC56-67B0-D3EC-103AD36B9CD2}"/>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4C75A431-579B-4767-07CF-5E4FF2B25720}"/>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5F1571E5-2A62-E7D9-64BB-93E2475DB9D0}"/>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realistischen Bedingungen anhand eines Zensus aus Bolivien. Begleitend zum Poster gibt es eine Webseite. </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[https://</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lorenzoehler.github.io</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/SAE_WS25/</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syntax</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combined.html</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AEE9C79C-4195-1AAD-4B3C-2D2BDBF99FDC}"/>
              </a:ext>
            </a:extLst>
          </p:cNvPr>
          <p:cNvGrpSpPr>
            <a:grpSpLocks noGrp="1" noUngrp="1" noRot="1" noMove="1" noResize="1"/>
          </p:cNvGrpSpPr>
          <p:nvPr/>
        </p:nvGrpSpPr>
        <p:grpSpPr>
          <a:xfrm>
            <a:off x="224726" y="2171622"/>
            <a:ext cx="3795053" cy="4620523"/>
            <a:chOff x="224726" y="2171622"/>
            <a:chExt cx="3795053" cy="4620523"/>
          </a:xfrm>
        </p:grpSpPr>
        <p:sp>
          <p:nvSpPr>
            <p:cNvPr id="9" name="Textfeld 8">
              <a:extLst>
                <a:ext uri="{FF2B5EF4-FFF2-40B4-BE49-F238E27FC236}">
                  <a16:creationId xmlns:a16="http://schemas.microsoft.com/office/drawing/2014/main" id="{F6468B07-075C-013B-0196-E3561D85BDE2}"/>
                </a:ext>
              </a:extLst>
            </p:cNvPr>
            <p:cNvSpPr txBox="1">
              <a:spLocks noGrp="1" noRot="1" noMove="1" noResize="1" noEditPoints="1" noAdjustHandles="1" noChangeArrowheads="1" noChangeShapeType="1"/>
            </p:cNvSpPr>
            <p:nvPr/>
          </p:nvSpPr>
          <p:spPr>
            <a:xfrm>
              <a:off x="2838994" y="2175193"/>
              <a:ext cx="1180785" cy="1346522"/>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Daten</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(7.684.281 Individuen).</a:t>
              </a:r>
            </a:p>
          </p:txBody>
        </p:sp>
        <mc:AlternateContent xmlns:mc="http://schemas.openxmlformats.org/markup-compatibility/2006">
          <mc:Choice xmlns:a14="http://schemas.microsoft.com/office/drawing/2010/main" Requires="a14">
            <p:sp>
              <p:nvSpPr>
                <p:cNvPr id="13" name="Textfeld 12">
                  <a:extLst>
                    <a:ext uri="{FF2B5EF4-FFF2-40B4-BE49-F238E27FC236}">
                      <a16:creationId xmlns:a16="http://schemas.microsoft.com/office/drawing/2014/main" id="{09EE1593-BAFB-59B1-2B70-BFB350BDF1D2}"/>
                    </a:ext>
                  </a:extLst>
                </p:cNvPr>
                <p:cNvSpPr txBox="1">
                  <a:spLocks noGrp="1" noRot="1" noMove="1" noResize="1" noEditPoints="1" noAdjustHandles="1" noChangeArrowheads="1" noChangeShapeType="1"/>
                </p:cNvSpPr>
                <p:nvPr/>
              </p:nvSpPr>
              <p:spPr>
                <a:xfrm>
                  <a:off x="1346128" y="2171622"/>
                  <a:ext cx="1505843" cy="460126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Modellspezifikation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Variablen mit hohem Anteil fehlender Werte sowie solche mit sehr vielen Faktorstufen ausgeschlossen. Aus  aus hoch korrelierten Variablengruppen wird jeweils eine repräsentative Variable beibehalten. Die verbleibenden </a:t>
                  </a:r>
                  <a:r>
                    <a:rPr lang="de-DE" sz="650" dirty="0" err="1">
                      <a:latin typeface="Times New Roman" panose="02020603050405020304" pitchFamily="18" charset="0"/>
                      <a:cs typeface="Times New Roman" panose="02020603050405020304" pitchFamily="18" charset="0"/>
                    </a:rPr>
                    <a:t>Kovariate</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ausgewählt. Kategoriale Variablen werden anschließend Dummy-kodiert. Mit diesen Variablen wird dann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Diagnostische Plots zeigen Verteilung der Residuen sowie der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 für jeweils BHF (Abbildung 1) und FH-Modell (Abbildung  2).</a:t>
                  </a:r>
                </a:p>
                <a:p>
                  <a:pPr algn="just"/>
                  <a:endParaRPr lang="de-DE" sz="650" b="1" dirty="0">
                    <a:latin typeface="Times New Roman" panose="02020603050405020304" pitchFamily="18" charset="0"/>
                    <a:cs typeface="Times New Roman" panose="02020603050405020304" pitchFamily="18" charset="0"/>
                  </a:endParaRPr>
                </a:p>
                <a:p>
                  <a:pPr algn="just"/>
                  <a:endParaRPr lang="de-DE" sz="650" b="1" dirty="0">
                    <a:latin typeface="Times New Roman" panose="02020603050405020304" pitchFamily="18" charset="0"/>
                    <a:cs typeface="Times New Roman" panose="02020603050405020304" pitchFamily="18" charset="0"/>
                  </a:endParaRPr>
                </a:p>
                <a:p>
                  <a:pPr algn="ctr"/>
                  <a:r>
                    <a:rPr lang="de-DE" sz="800" b="1" dirty="0">
                      <a:latin typeface="Times New Roman" panose="02020603050405020304" pitchFamily="18" charset="0"/>
                      <a:cs typeface="Times New Roman" panose="02020603050405020304" pitchFamily="18" charset="0"/>
                    </a:rPr>
                    <a:t>Evaluations-Metriken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Punktschätzer: Differenz zum wahren Populationsmittelwert (</a:t>
                  </a:r>
                  <a:r>
                    <a:rPr lang="de-DE" sz="650" i="1" dirty="0" err="1">
                      <a:latin typeface="Times New Roman" panose="02020603050405020304" pitchFamily="18" charset="0"/>
                      <a:cs typeface="Times New Roman" panose="02020603050405020304" pitchFamily="18" charset="0"/>
                    </a:rPr>
                    <a:t>Diff</a:t>
                  </a:r>
                  <a:r>
                    <a:rPr lang="de-DE" sz="650" i="1" baseline="-25000" dirty="0" err="1">
                      <a:latin typeface="Times New Roman" panose="02020603050405020304" pitchFamily="18" charset="0"/>
                      <a:cs typeface="Times New Roman" panose="02020603050405020304" pitchFamily="18" charset="0"/>
                    </a:rPr>
                    <a:t>d</a:t>
                  </a:r>
                  <a:r>
                    <a:rPr lang="de-DE" sz="65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l-GR" sz="65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l-GR" sz="650" i="1">
                              <a:latin typeface="Cambria Math" panose="02040503050406030204" pitchFamily="18" charset="0"/>
                              <a:ea typeface="Cambria Math" panose="02040503050406030204" pitchFamily="18" charset="0"/>
                              <a:cs typeface="Times New Roman" panose="02020603050405020304" pitchFamily="18" charset="0"/>
                            </a:rPr>
                            <m:t>𝜇</m:t>
                          </m:r>
                        </m:e>
                      </m:acc>
                    </m:oMath>
                  </a14:m>
                  <a:r>
                    <a:rPr lang="de-DE" sz="6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650" b="0" i="1" dirty="0" smtClean="0">
                              <a:latin typeface="Cambria Math" panose="02040503050406030204" pitchFamily="18" charset="0"/>
                              <a:cs typeface="Times New Roman" panose="02020603050405020304" pitchFamily="18" charset="0"/>
                            </a:rPr>
                          </m:ctrlPr>
                        </m:sSubPr>
                        <m:e>
                          <m:r>
                            <a:rPr lang="en-US" sz="650" b="0" i="1" dirty="0" smtClean="0">
                              <a:latin typeface="Cambria Math" panose="02040503050406030204" pitchFamily="18" charset="0"/>
                              <a:cs typeface="Times New Roman" panose="02020603050405020304" pitchFamily="18" charset="0"/>
                            </a:rPr>
                            <m:t>𝜇</m:t>
                          </m:r>
                        </m:e>
                        <m:sub>
                          <m:r>
                            <a:rPr lang="en-US" sz="650" b="0" i="1" dirty="0" smtClean="0">
                              <a:latin typeface="Cambria Math" panose="02040503050406030204" pitchFamily="18" charset="0"/>
                              <a:cs typeface="Times New Roman" panose="02020603050405020304" pitchFamily="18" charset="0"/>
                            </a:rPr>
                            <m:t>𝑡𝑟𝑢𝑒</m:t>
                          </m:r>
                        </m:sub>
                      </m:sSub>
                    </m:oMath>
                  </a14:m>
                  <a:r>
                    <a:rPr lang="de-DE" sz="650" dirty="0">
                      <a:latin typeface="Times New Roman" panose="02020603050405020304" pitchFamily="18" charset="0"/>
                      <a:cs typeface="Times New Roman" panose="02020603050405020304" pitchFamily="18" charset="0"/>
                    </a:rPr>
                    <a:t>).</a:t>
                  </a:r>
                </a:p>
                <a:p>
                  <a:pPr algn="just"/>
                  <a:r>
                    <a:rPr lang="de-DE" sz="650" dirty="0">
                      <a:latin typeface="Times New Roman" panose="02020603050405020304" pitchFamily="18" charset="0"/>
                      <a:cs typeface="Times New Roman" panose="02020603050405020304" pitchFamily="18" charset="0"/>
                    </a:rPr>
                    <a:t>MSE-Schätzung: Analytische Schätzung nach Prasad &amp; Rao (1990) zur Berücksichtigung der Schätzunsicherheit. </a:t>
                  </a:r>
                </a:p>
                <a:p>
                  <a:pPr algn="just"/>
                  <a:r>
                    <a:rPr lang="de-DE" sz="650" dirty="0">
                      <a:latin typeface="Times New Roman" panose="02020603050405020304" pitchFamily="18" charset="0"/>
                      <a:cs typeface="Times New Roman" panose="02020603050405020304" pitchFamily="18" charset="0"/>
                    </a:rPr>
                    <a:t>Stabilität: Analyse der Koeffizienten über 200 Simulationsläufe.</a:t>
                  </a:r>
                </a:p>
                <a:p>
                  <a:pPr algn="just"/>
                  <a:endParaRPr lang="de-DE" sz="650" dirty="0">
                    <a:latin typeface="Times New Roman" panose="02020603050405020304" pitchFamily="18" charset="0"/>
                    <a:cs typeface="Times New Roman" panose="02020603050405020304" pitchFamily="18" charset="0"/>
                  </a:endParaRPr>
                </a:p>
                <a:p>
                  <a:pPr algn="just"/>
                  <a:endParaRPr lang="de-DE" sz="650" dirty="0">
                    <a:latin typeface="Times New Roman" panose="02020603050405020304" pitchFamily="18" charset="0"/>
                    <a:cs typeface="Times New Roman" panose="02020603050405020304" pitchFamily="18" charset="0"/>
                  </a:endParaRPr>
                </a:p>
              </p:txBody>
            </p:sp>
          </mc:Choice>
          <mc:Fallback>
            <p:sp>
              <p:nvSpPr>
                <p:cNvPr id="13" name="Textfeld 12">
                  <a:extLst>
                    <a:ext uri="{FF2B5EF4-FFF2-40B4-BE49-F238E27FC236}">
                      <a16:creationId xmlns:a16="http://schemas.microsoft.com/office/drawing/2014/main" id="{09EE1593-BAFB-59B1-2B70-BFB350BDF1D2}"/>
                    </a:ext>
                  </a:extLst>
                </p:cNvPr>
                <p:cNvSpPr txBox="1">
                  <a:spLocks noGrp="1" noRot="1" noChangeAspect="1" noMove="1" noResize="1" noEditPoints="1" noAdjustHandles="1" noChangeArrowheads="1" noChangeShapeType="1" noTextEdit="1"/>
                </p:cNvSpPr>
                <p:nvPr/>
              </p:nvSpPr>
              <p:spPr>
                <a:xfrm>
                  <a:off x="1346128" y="2171622"/>
                  <a:ext cx="1505843" cy="4601260"/>
                </a:xfrm>
                <a:prstGeom prst="rect">
                  <a:avLst/>
                </a:prstGeom>
                <a:blipFill>
                  <a:blip r:embed="rId6"/>
                  <a:stretch>
                    <a:fillRect/>
                  </a:stretch>
                </a:blipFill>
              </p:spPr>
              <p:txBody>
                <a:bodyPr/>
                <a:lstStyle/>
                <a:p>
                  <a:r>
                    <a:rPr lang="en-US">
                      <a:noFill/>
                    </a:rPr>
                    <a:t> </a:t>
                  </a:r>
                </a:p>
              </p:txBody>
            </p:sp>
          </mc:Fallback>
        </mc:AlternateContent>
        <p:sp>
          <p:nvSpPr>
            <p:cNvPr id="62" name="Textfeld 61">
              <a:extLst>
                <a:ext uri="{FF2B5EF4-FFF2-40B4-BE49-F238E27FC236}">
                  <a16:creationId xmlns:a16="http://schemas.microsoft.com/office/drawing/2014/main" id="{2E181835-BB03-B614-348B-E4BAEECD22D0}"/>
                </a:ext>
              </a:extLst>
            </p:cNvPr>
            <p:cNvSpPr txBox="1">
              <a:spLocks noGrp="1" noRot="1" noMove="1" noResize="1" noEditPoints="1" noAdjustHandles="1" noChangeArrowheads="1" noChangeShapeType="1"/>
            </p:cNvSpPr>
            <p:nvPr/>
          </p:nvSpPr>
          <p:spPr>
            <a:xfrm>
              <a:off x="224726" y="4676181"/>
              <a:ext cx="1186062"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Simulation</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8E6EA9DA-AE9E-F853-9FDD-F3145DEE132C}"/>
              </a:ext>
            </a:extLst>
          </p:cNvPr>
          <p:cNvGrpSpPr>
            <a:grpSpLocks noGrp="1" noUngrp="1" noRot="1" noMove="1" noResize="1"/>
          </p:cNvGrpSpPr>
          <p:nvPr/>
        </p:nvGrpSpPr>
        <p:grpSpPr>
          <a:xfrm>
            <a:off x="4252251" y="1212160"/>
            <a:ext cx="4663848" cy="5292375"/>
            <a:chOff x="4252251" y="1212160"/>
            <a:chExt cx="4663848" cy="5292375"/>
          </a:xfrm>
        </p:grpSpPr>
        <p:sp>
          <p:nvSpPr>
            <p:cNvPr id="63" name="Textfeld 62">
              <a:extLst>
                <a:ext uri="{FF2B5EF4-FFF2-40B4-BE49-F238E27FC236}">
                  <a16:creationId xmlns:a16="http://schemas.microsoft.com/office/drawing/2014/main" id="{A2233B9B-5C80-5B5E-1C40-F7657F035607}"/>
                </a:ext>
              </a:extLst>
            </p:cNvPr>
            <p:cNvSpPr txBox="1">
              <a:spLocks noGrp="1" noRot="1" noMove="1" noResize="1" noEditPoints="1" noAdjustHandles="1" noChangeArrowheads="1" noChangeShapeType="1"/>
            </p:cNvSpPr>
            <p:nvPr/>
          </p:nvSpPr>
          <p:spPr>
            <a:xfrm>
              <a:off x="6532704" y="1212160"/>
              <a:ext cx="2383395" cy="1546577"/>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Variablenauswahl</a:t>
              </a:r>
            </a:p>
            <a:p>
              <a:pPr algn="ctr"/>
              <a:endParaRPr lang="de-DE" sz="200" b="1" dirty="0">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Von den ursprünglich 159 Variablen wurden 55 eines hohen Anteils fehlender Werte und 19 wegen zu vieler Faktorstufen ausgeschlossen. Weitere 22 stark korrelierte Variablen und 7 Variablen, die inhaltlich zu nah an der Zielvariable Bildungsjahre lagen, wurden entfernt. Somit blieben 56 Variablen für die erste Stepwise-Regression. Nach BIC-basierter Selektion und Dummy-Kodierung wurden 10 Konstrukte ausgewählt, die dann in insgesamt 12 Kovariaten für das BHF-Modell und 17 Kovariaten für das FH- Modell umgesetzt wurden. Die finalen Variablen umfassen individuelle Merkmale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A1CB1859-4947-0F10-0485-1BBF92E89016}"/>
                </a:ext>
              </a:extLst>
            </p:cNvPr>
            <p:cNvSpPr txBox="1">
              <a:spLocks noGrp="1" noRot="1" noMove="1" noResize="1" noEditPoints="1" noAdjustHandles="1" noChangeArrowheads="1" noChangeShapeType="1"/>
            </p:cNvSpPr>
            <p:nvPr/>
          </p:nvSpPr>
          <p:spPr>
            <a:xfrm>
              <a:off x="4252251" y="2851949"/>
              <a:ext cx="2318672" cy="1146468"/>
            </a:xfrm>
            <a:prstGeom prst="rect">
              <a:avLst/>
            </a:prstGeom>
            <a:noFill/>
          </p:spPr>
          <p:txBody>
            <a:bodyPr wrap="square" rtlCol="0">
              <a:spAutoFit/>
            </a:bodyPr>
            <a:lstStyle/>
            <a:p>
              <a:pPr algn="ctr"/>
              <a:r>
                <a:rPr lang="de-DE" sz="800" b="1" noProof="1">
                  <a:latin typeface="Times New Roman" panose="02020603050405020304" pitchFamily="18" charset="0"/>
                  <a:cs typeface="Times New Roman" panose="02020603050405020304" pitchFamily="18" charset="0"/>
                </a:rPr>
                <a:t>Schätzgenauigkeit</a:t>
              </a:r>
            </a:p>
            <a:p>
              <a:pPr algn="ctr"/>
              <a:endParaRPr lang="de-DE" sz="200" b="1" noProof="1">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Sowohl das FH- als auch das BHF-Modell liefern präzisere Ergebnisse als der direkte Schätzer. In 76 % (FH) bzw. 71 % (BHF) der Fälle lagen die Modellschätzungen näher am wahren Wert. Der durchschnittliche absolute Abstand reduzierte sich von 0,87 Jahren (Direkt) auf ca. 0,45 Jahre bei beiden Modellen (Abb. 3). Hinsichtlich der MSE-Verteilung (Abb. 4) erweist sich das BHF-Modell als am effizientesten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0,31;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0,04), gefolgt vom FH-Modell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0,39;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0,09), während der direkte Schätzer mit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1,22 deutlich abfällt.</a:t>
              </a:r>
            </a:p>
          </p:txBody>
        </p:sp>
        <p:sp>
          <p:nvSpPr>
            <p:cNvPr id="68" name="Textfeld 67">
              <a:extLst>
                <a:ext uri="{FF2B5EF4-FFF2-40B4-BE49-F238E27FC236}">
                  <a16:creationId xmlns:a16="http://schemas.microsoft.com/office/drawing/2014/main" id="{14DC4418-A491-765F-2D0F-216130108FFB}"/>
                </a:ext>
              </a:extLst>
            </p:cNvPr>
            <p:cNvSpPr txBox="1">
              <a:spLocks noGrp="1" noRot="1" noMove="1" noResize="1" noEditPoints="1" noAdjustHandles="1" noChangeArrowheads="1" noChangeShapeType="1"/>
            </p:cNvSpPr>
            <p:nvPr/>
          </p:nvSpPr>
          <p:spPr>
            <a:xfrm>
              <a:off x="4262952" y="5458095"/>
              <a:ext cx="2256135" cy="104644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Koeffizienten-Stabilität</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Abbildung 6 zeigt die geschätzten Koeffizienten der beiden Modelle über den Verlauf von 200 Samples. Die Koeffizienten des FH-Modells schwanken deutlich stärker als die des BHF-Modells. Einige Variablen, wie Lesefähigkeit und Krankenversicherung, bleiben in beiden Modellen relativ stabil, während andere, wie Geschlecht, nur unter BHF stabile Verläufe aufweisen. Auf der Webseite sind weitere Variablen mit ähnlichen Mustern zu finden.</a:t>
              </a:r>
              <a:endParaRPr lang="en-US" sz="650" dirty="0">
                <a:latin typeface="Times New Roman" panose="02020603050405020304" pitchFamily="18" charset="0"/>
                <a:cs typeface="Times New Roman" panose="02020603050405020304" pitchFamily="18" charset="0"/>
              </a:endParaRPr>
            </a:p>
          </p:txBody>
        </p:sp>
        <p:sp>
          <p:nvSpPr>
            <p:cNvPr id="16" name="Textfeld 15">
              <a:extLst>
                <a:ext uri="{FF2B5EF4-FFF2-40B4-BE49-F238E27FC236}">
                  <a16:creationId xmlns:a16="http://schemas.microsoft.com/office/drawing/2014/main" id="{B27FBE76-B881-C1E9-45AC-498574BE3319}"/>
                </a:ext>
              </a:extLst>
            </p:cNvPr>
            <p:cNvSpPr txBox="1">
              <a:spLocks noGrp="1" noRot="1" noMove="1" noResize="1" noEditPoints="1" noAdjustHandles="1" noChangeArrowheads="1" noChangeShapeType="1"/>
            </p:cNvSpPr>
            <p:nvPr/>
          </p:nvSpPr>
          <p:spPr>
            <a:xfrm>
              <a:off x="6588908" y="4399615"/>
              <a:ext cx="2311076" cy="692497"/>
            </a:xfrm>
            <a:prstGeom prst="rect">
              <a:avLst/>
            </a:prstGeom>
            <a:noFill/>
          </p:spPr>
          <p:txBody>
            <a:bodyPr wrap="square" rtlCol="0">
              <a:spAutoFit/>
            </a:bodyPr>
            <a:lstStyle/>
            <a:p>
              <a:pPr algn="just"/>
              <a:r>
                <a:rPr lang="de-DE" sz="650" noProof="1">
                  <a:latin typeface="Times New Roman" panose="02020603050405020304" pitchFamily="18" charset="0"/>
                  <a:cs typeface="Times New Roman" panose="02020603050405020304" pitchFamily="18" charset="0"/>
                </a:rPr>
                <a:t>Betrachtet man die MSE auf Provinzebene (Abbildung 5), zeigen sich deutliche Unterschiede: Beim FH-Modell variieren die MSE-Werte systematisch zwischen den Provinzen, während die MSE-Werte des BHF-Modells in allen Domänen sehr konsistent sind. Dies verdeutlicht den Vorteil des BHF-Modells hinsichtlich Stabilität auf kleinerer räumlicher Auflösung. </a:t>
              </a:r>
            </a:p>
          </p:txBody>
        </p:sp>
      </p:grpSp>
      <p:sp>
        <p:nvSpPr>
          <p:cNvPr id="70" name="Diskussion TEXT">
            <a:extLst>
              <a:ext uri="{FF2B5EF4-FFF2-40B4-BE49-F238E27FC236}">
                <a16:creationId xmlns:a16="http://schemas.microsoft.com/office/drawing/2014/main" id="{70B622AC-F240-EB3A-72AE-01514291EED0}"/>
              </a:ext>
            </a:extLst>
          </p:cNvPr>
          <p:cNvSpPr txBox="1">
            <a:spLocks noGrp="1" noRot="1" noMove="1" noResize="1" noEditPoints="1" noAdjustHandles="1" noChangeArrowheads="1" noChangeShapeType="1"/>
          </p:cNvSpPr>
          <p:nvPr/>
        </p:nvSpPr>
        <p:spPr>
          <a:xfrm>
            <a:off x="9153430" y="3557575"/>
            <a:ext cx="2828984" cy="1923604"/>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Die Zielvariable Bildungsjahre ist diskret und stark gebündelt. Modellannahmen sind für das BHF-Modell daher nur eingeschränkt erfüllt. </a:t>
            </a:r>
          </a:p>
          <a:p>
            <a:pPr algn="just"/>
            <a:r>
              <a:rPr lang="de-DE" sz="650" dirty="0">
                <a:latin typeface="Times New Roman" panose="02020603050405020304" pitchFamily="18" charset="0"/>
                <a:cs typeface="Times New Roman" panose="02020603050405020304" pitchFamily="18" charset="0"/>
              </a:rPr>
              <a:t>Bei hoch korrelierten Prädiktoren wurde jeweils eine Variable ausgewählt; Indexbildungen oder systematische Vergleichsmodelle wurden nicht umgesetzt.</a:t>
            </a:r>
          </a:p>
          <a:p>
            <a:pPr algn="just"/>
            <a:r>
              <a:rPr lang="de-DE" sz="650" dirty="0">
                <a:latin typeface="Times New Roman" panose="02020603050405020304" pitchFamily="18" charset="0"/>
                <a:cs typeface="Times New Roman" panose="02020603050405020304" pitchFamily="18" charset="0"/>
              </a:rPr>
              <a:t>In einzelnen Stichproben wurde eine Varianz der Zufallseffekte von null geschätzt, was auf mögliches Over-</a:t>
            </a:r>
            <a:r>
              <a:rPr lang="de-DE" sz="650" dirty="0" err="1">
                <a:latin typeface="Times New Roman" panose="02020603050405020304" pitchFamily="18" charset="0"/>
                <a:cs typeface="Times New Roman" panose="02020603050405020304" pitchFamily="18" charset="0"/>
              </a:rPr>
              <a:t>Shrinkage</a:t>
            </a:r>
            <a:r>
              <a:rPr lang="de-DE" sz="650" dirty="0">
                <a:latin typeface="Times New Roman" panose="02020603050405020304" pitchFamily="18" charset="0"/>
                <a:cs typeface="Times New Roman" panose="02020603050405020304" pitchFamily="18" charset="0"/>
              </a:rPr>
              <a:t> hindeutet.</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Obwohl das BHF-Modell deutlich niedrigere MSE-Werte liefert, unterscheiden sich die Punktschätzungen in unserem Beispiel kaum; in einigen Gebieten zeigt das Fay-Herriot-Modell sogar eine bessere Übereinstimmung mit den direkten Schätzungen. Die deutlich höheren Datenanforderungen des BHF-Modells haben hier nicht zu einer Verbesserung der Schätzungen geführt.</a:t>
            </a:r>
          </a:p>
          <a:p>
            <a:pPr algn="just"/>
            <a:r>
              <a:rPr lang="de-DE" sz="650" dirty="0">
                <a:latin typeface="Times New Roman" panose="02020603050405020304" pitchFamily="18" charset="0"/>
                <a:cs typeface="Times New Roman" panose="02020603050405020304" pitchFamily="18" charset="0"/>
              </a:rPr>
              <a:t>Die in unserem Beispiel geschätzten MSE-Werte sollten mit Vorsicht interpretiert werden, da die Modellannahmen nur für ein einziges sample überprüft wurden und auch hier die Annahmen lediglich für das Fay-Herriot-Modell uneingeschränkt erfüllt sind..</a:t>
            </a:r>
          </a:p>
          <a:p>
            <a:pPr algn="just"/>
            <a:r>
              <a:rPr lang="de-DE" sz="650" dirty="0">
                <a:latin typeface="Times New Roman" panose="02020603050405020304" pitchFamily="18" charset="0"/>
                <a:cs typeface="Times New Roman" panose="02020603050405020304" pitchFamily="18" charset="0"/>
              </a:rPr>
              <a:t>Insgesamt zeigen die Ergebnisse, dass beide Modelle in diesem vergleichbare Punktschätzungen liefern, die deutlich besser als die direkten Schätze abschneiden.</a:t>
            </a:r>
          </a:p>
        </p:txBody>
      </p:sp>
      <p:grpSp>
        <p:nvGrpSpPr>
          <p:cNvPr id="58" name="Formatierung Ergebnisse" hidden="1">
            <a:extLst>
              <a:ext uri="{FF2B5EF4-FFF2-40B4-BE49-F238E27FC236}">
                <a16:creationId xmlns:a16="http://schemas.microsoft.com/office/drawing/2014/main" id="{E66C38F2-1603-88DE-E98D-9D3B89CE74DF}"/>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51A11CBD-049A-0257-2D3A-FE5EBFE222D9}"/>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50D73E12-0132-5DB9-6264-A2FD68D67934}"/>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62F71075-D2AC-D2EE-056B-0586668EDF1A}"/>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5B3B949E-357C-5261-8F89-C0F8367549EF}"/>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E6E54E71-A160-8FB3-B4FD-472BE8AB95FF}"/>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A2753815-08DB-2087-832C-3FDF21989122}"/>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8C280AF9-687E-9938-538E-49D054E6A03E}"/>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6884C601-8109-9192-1C32-D4FC9515A7E3}"/>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feld 46">
            <a:extLst>
              <a:ext uri="{FF2B5EF4-FFF2-40B4-BE49-F238E27FC236}">
                <a16:creationId xmlns:a16="http://schemas.microsoft.com/office/drawing/2014/main" id="{7172DE8A-EAB7-ED2C-1E9B-D05B5670144B}"/>
              </a:ext>
            </a:extLst>
          </p:cNvPr>
          <p:cNvSpPr txBox="1">
            <a:spLocks noGrp="1" noRot="1" noMove="1" noResize="1" noEditPoints="1" noAdjustHandles="1" noChangeArrowheads="1" noChangeShapeType="1"/>
          </p:cNvSpPr>
          <p:nvPr/>
        </p:nvSpPr>
        <p:spPr>
          <a:xfrm>
            <a:off x="223439" y="4544263"/>
            <a:ext cx="1170976"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1</a:t>
            </a:r>
          </a:p>
        </p:txBody>
      </p:sp>
      <p:sp>
        <p:nvSpPr>
          <p:cNvPr id="50" name="Textfeld 49">
            <a:extLst>
              <a:ext uri="{FF2B5EF4-FFF2-40B4-BE49-F238E27FC236}">
                <a16:creationId xmlns:a16="http://schemas.microsoft.com/office/drawing/2014/main" id="{0C847EAE-ABC3-1F4A-EAB6-5EDAE609A88A}"/>
              </a:ext>
            </a:extLst>
          </p:cNvPr>
          <p:cNvSpPr txBox="1">
            <a:spLocks noGrp="1" noRot="1" noMove="1" noResize="1" noEditPoints="1" noAdjustHandles="1" noChangeArrowheads="1" noChangeShapeType="1"/>
          </p:cNvSpPr>
          <p:nvPr/>
        </p:nvSpPr>
        <p:spPr>
          <a:xfrm>
            <a:off x="2854911" y="6532144"/>
            <a:ext cx="1136661"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2</a:t>
            </a:r>
          </a:p>
        </p:txBody>
      </p:sp>
      <p:pic>
        <p:nvPicPr>
          <p:cNvPr id="59" name="Grafik 58" descr="Ein Bild, das Text, Diagramm, Screenshot, Design enthält.&#10;&#10;KI-generierte Inhalte können fehlerhaft sein.">
            <a:extLst>
              <a:ext uri="{FF2B5EF4-FFF2-40B4-BE49-F238E27FC236}">
                <a16:creationId xmlns:a16="http://schemas.microsoft.com/office/drawing/2014/main" id="{69C135DE-373D-11DD-B8F9-FAF74FDA3C8E}"/>
              </a:ext>
            </a:extLst>
          </p:cNvPr>
          <p:cNvPicPr>
            <a:picLocks noGrp="1" noRot="1" noChangeAspect="1" noMove="1" noResize="1" noEditPoints="1" noAdjustHandles="1" noChangeArrowheads="1" noChangeShapeType="1" noCrop="1"/>
          </p:cNvPicPr>
          <p:nvPr/>
        </p:nvPicPr>
        <p:blipFill>
          <a:blip r:embed="rId7"/>
          <a:stretch>
            <a:fillRect/>
          </a:stretch>
        </p:blipFill>
        <p:spPr>
          <a:xfrm>
            <a:off x="2867629" y="3534341"/>
            <a:ext cx="1124176" cy="2997803"/>
          </a:xfrm>
          <a:prstGeom prst="rect">
            <a:avLst/>
          </a:prstGeom>
        </p:spPr>
      </p:pic>
      <p:pic>
        <p:nvPicPr>
          <p:cNvPr id="65" name="Grafik 64" descr="Ein Bild, das Text, Diagramm, Entwurf, Origami enthält.&#10;&#10;KI-generierte Inhalte können fehlerhaft sein.">
            <a:extLst>
              <a:ext uri="{FF2B5EF4-FFF2-40B4-BE49-F238E27FC236}">
                <a16:creationId xmlns:a16="http://schemas.microsoft.com/office/drawing/2014/main" id="{979E1843-F114-CCED-2866-61CC81763AE7}"/>
              </a:ext>
            </a:extLst>
          </p:cNvPr>
          <p:cNvPicPr>
            <a:picLocks noGrp="1" noRot="1" noChangeAspect="1" noMove="1" noResize="1" noEditPoints="1" noAdjustHandles="1" noChangeArrowheads="1" noChangeShapeType="1" noCrop="1"/>
          </p:cNvPicPr>
          <p:nvPr/>
        </p:nvPicPr>
        <p:blipFill>
          <a:blip r:embed="rId8"/>
          <a:srcRect b="20828"/>
          <a:stretch>
            <a:fillRect/>
          </a:stretch>
        </p:blipFill>
        <p:spPr>
          <a:xfrm>
            <a:off x="270238" y="2198481"/>
            <a:ext cx="1124176" cy="2373414"/>
          </a:xfrm>
          <a:prstGeom prst="rect">
            <a:avLst/>
          </a:prstGeom>
        </p:spPr>
      </p:pic>
      <p:pic>
        <p:nvPicPr>
          <p:cNvPr id="25" name="Grafik 24" descr="Ein Bild, das Screenshot, Diagramm, Text, Reihe enthält.&#10;&#10;KI-generierte Inhalte können fehlerhaft sein.">
            <a:extLst>
              <a:ext uri="{FF2B5EF4-FFF2-40B4-BE49-F238E27FC236}">
                <a16:creationId xmlns:a16="http://schemas.microsoft.com/office/drawing/2014/main" id="{F0654973-5276-B54E-22E1-298867B3BF8F}"/>
              </a:ext>
            </a:extLst>
          </p:cNvPr>
          <p:cNvPicPr>
            <a:picLocks noGrp="1" noRot="1" noChangeAspect="1" noMove="1" noResize="1" noEditPoints="1" noAdjustHandles="1" noChangeArrowheads="1" noChangeShapeType="1" noCrop="1"/>
          </p:cNvPicPr>
          <p:nvPr/>
        </p:nvPicPr>
        <p:blipFill>
          <a:blip r:embed="rId9"/>
          <a:stretch>
            <a:fillRect/>
          </a:stretch>
        </p:blipFill>
        <p:spPr>
          <a:xfrm>
            <a:off x="4258431" y="1242651"/>
            <a:ext cx="2290324" cy="1577897"/>
          </a:xfrm>
          <a:prstGeom prst="rect">
            <a:avLst/>
          </a:prstGeom>
        </p:spPr>
      </p:pic>
      <p:sp>
        <p:nvSpPr>
          <p:cNvPr id="26" name="Textfeld 25">
            <a:extLst>
              <a:ext uri="{FF2B5EF4-FFF2-40B4-BE49-F238E27FC236}">
                <a16:creationId xmlns:a16="http://schemas.microsoft.com/office/drawing/2014/main" id="{DF884E34-45FF-5506-37A4-21D4ECDC9740}"/>
              </a:ext>
            </a:extLst>
          </p:cNvPr>
          <p:cNvSpPr txBox="1">
            <a:spLocks noGrp="1" noRot="1" noMove="1" noResize="1" noEditPoints="1" noAdjustHandles="1" noChangeArrowheads="1" noChangeShapeType="1"/>
          </p:cNvSpPr>
          <p:nvPr/>
        </p:nvSpPr>
        <p:spPr>
          <a:xfrm>
            <a:off x="4232774" y="2651219"/>
            <a:ext cx="2207961"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3`</a:t>
            </a:r>
          </a:p>
        </p:txBody>
      </p:sp>
      <p:sp>
        <p:nvSpPr>
          <p:cNvPr id="28" name="Textfeld 27">
            <a:extLst>
              <a:ext uri="{FF2B5EF4-FFF2-40B4-BE49-F238E27FC236}">
                <a16:creationId xmlns:a16="http://schemas.microsoft.com/office/drawing/2014/main" id="{5C501447-5D7A-3C67-A0B6-CBA8C186DC9C}"/>
              </a:ext>
            </a:extLst>
          </p:cNvPr>
          <p:cNvSpPr txBox="1">
            <a:spLocks noGrp="1" noRot="1" noMove="1" noResize="1" noEditPoints="1" noAdjustHandles="1" noChangeArrowheads="1" noChangeShapeType="1"/>
          </p:cNvSpPr>
          <p:nvPr/>
        </p:nvSpPr>
        <p:spPr>
          <a:xfrm>
            <a:off x="6569173" y="4150865"/>
            <a:ext cx="2355900"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4</a:t>
            </a:r>
          </a:p>
        </p:txBody>
      </p:sp>
      <p:sp>
        <p:nvSpPr>
          <p:cNvPr id="29" name="Textfeld 28">
            <a:extLst>
              <a:ext uri="{FF2B5EF4-FFF2-40B4-BE49-F238E27FC236}">
                <a16:creationId xmlns:a16="http://schemas.microsoft.com/office/drawing/2014/main" id="{FC32A415-A7F3-1DCE-95E3-0455E162032D}"/>
              </a:ext>
            </a:extLst>
          </p:cNvPr>
          <p:cNvSpPr txBox="1">
            <a:spLocks noGrp="1" noRot="1" noMove="1" noResize="1" noEditPoints="1" noAdjustHandles="1" noChangeArrowheads="1" noChangeShapeType="1"/>
          </p:cNvSpPr>
          <p:nvPr/>
        </p:nvSpPr>
        <p:spPr>
          <a:xfrm>
            <a:off x="4219696" y="5225498"/>
            <a:ext cx="2355900"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5</a:t>
            </a:r>
          </a:p>
        </p:txBody>
      </p:sp>
      <p:sp>
        <p:nvSpPr>
          <p:cNvPr id="30" name="Textfeld 29">
            <a:extLst>
              <a:ext uri="{FF2B5EF4-FFF2-40B4-BE49-F238E27FC236}">
                <a16:creationId xmlns:a16="http://schemas.microsoft.com/office/drawing/2014/main" id="{965B120B-E852-ED45-425A-8B9FDADAA560}"/>
              </a:ext>
            </a:extLst>
          </p:cNvPr>
          <p:cNvSpPr txBox="1">
            <a:spLocks noGrp="1" noRot="1" noMove="1" noResize="1" noEditPoints="1" noAdjustHandles="1" noChangeArrowheads="1" noChangeShapeType="1"/>
          </p:cNvSpPr>
          <p:nvPr/>
        </p:nvSpPr>
        <p:spPr>
          <a:xfrm>
            <a:off x="6546451" y="6507985"/>
            <a:ext cx="2355900" cy="200055"/>
          </a:xfrm>
          <a:prstGeom prst="rect">
            <a:avLst/>
          </a:prstGeom>
          <a:noFill/>
        </p:spPr>
        <p:txBody>
          <a:bodyPr wrap="square" rtlCol="0">
            <a:spAutoFit/>
          </a:bodyPr>
          <a:lstStyle/>
          <a:p>
            <a:pPr algn="ctr"/>
            <a:r>
              <a:rPr lang="de-DE" sz="700" i="1" noProof="0" dirty="0">
                <a:latin typeface="Times New Roman" panose="02020603050405020304" pitchFamily="18" charset="0"/>
                <a:cs typeface="Times New Roman" panose="02020603050405020304" pitchFamily="18" charset="0"/>
              </a:rPr>
              <a:t>Abbildung 6 – Auswahl aus </a:t>
            </a:r>
            <a:r>
              <a:rPr lang="de-DE" sz="700" i="1" noProof="0" dirty="0" err="1">
                <a:latin typeface="Times New Roman" panose="02020603050405020304" pitchFamily="18" charset="0"/>
                <a:cs typeface="Times New Roman" panose="02020603050405020304" pitchFamily="18" charset="0"/>
              </a:rPr>
              <a:t>Kovariaten</a:t>
            </a:r>
            <a:endParaRPr lang="de-DE" sz="700" i="1" noProof="0" dirty="0">
              <a:latin typeface="Times New Roman" panose="02020603050405020304" pitchFamily="18" charset="0"/>
              <a:cs typeface="Times New Roman" panose="02020603050405020304" pitchFamily="18" charset="0"/>
            </a:endParaRPr>
          </a:p>
        </p:txBody>
      </p:sp>
      <p:pic>
        <p:nvPicPr>
          <p:cNvPr id="32" name="Grafik 31" descr="Ein Bild, das Diagramm, Screenshot, Design enthält.&#10;&#10;KI-generierte Inhalte können fehlerhaft sein.">
            <a:extLst>
              <a:ext uri="{FF2B5EF4-FFF2-40B4-BE49-F238E27FC236}">
                <a16:creationId xmlns:a16="http://schemas.microsoft.com/office/drawing/2014/main" id="{135CCC0E-7FF2-1FB1-95CD-3C4C9972BB60}"/>
              </a:ext>
            </a:extLst>
          </p:cNvPr>
          <p:cNvPicPr>
            <a:picLocks noGrp="1" noRot="1" noChangeAspect="1" noMove="1" noResize="1" noEditPoints="1" noAdjustHandles="1" noChangeArrowheads="1" noChangeShapeType="1" noCrop="1"/>
          </p:cNvPicPr>
          <p:nvPr/>
        </p:nvPicPr>
        <p:blipFill>
          <a:blip r:embed="rId10"/>
          <a:stretch>
            <a:fillRect/>
          </a:stretch>
        </p:blipFill>
        <p:spPr>
          <a:xfrm>
            <a:off x="6680646" y="2781365"/>
            <a:ext cx="2159114" cy="1439409"/>
          </a:xfrm>
          <a:prstGeom prst="rect">
            <a:avLst/>
          </a:prstGeom>
        </p:spPr>
      </p:pic>
      <p:pic>
        <p:nvPicPr>
          <p:cNvPr id="36" name="Grafik 35" descr="Ein Bild, das Karte enthält.&#10;&#10;KI-generierte Inhalte können fehlerhaft sein.">
            <a:extLst>
              <a:ext uri="{FF2B5EF4-FFF2-40B4-BE49-F238E27FC236}">
                <a16:creationId xmlns:a16="http://schemas.microsoft.com/office/drawing/2014/main" id="{80BF4D63-C244-C1DF-A893-A63BAB1D6114}"/>
              </a:ext>
            </a:extLst>
          </p:cNvPr>
          <p:cNvPicPr>
            <a:picLocks noGrp="1" noRot="1" noChangeAspect="1" noMove="1" noResize="1" noEditPoints="1" noAdjustHandles="1" noChangeArrowheads="1" noChangeShapeType="1" noCrop="1"/>
          </p:cNvPicPr>
          <p:nvPr/>
        </p:nvPicPr>
        <p:blipFill>
          <a:blip r:embed="rId11"/>
          <a:stretch>
            <a:fillRect/>
          </a:stretch>
        </p:blipFill>
        <p:spPr>
          <a:xfrm>
            <a:off x="4335647" y="4026729"/>
            <a:ext cx="2147496" cy="1431664"/>
          </a:xfrm>
          <a:prstGeom prst="rect">
            <a:avLst/>
          </a:prstGeom>
        </p:spPr>
      </p:pic>
      <p:sp>
        <p:nvSpPr>
          <p:cNvPr id="17" name="Textfeld 16">
            <a:extLst>
              <a:ext uri="{FF2B5EF4-FFF2-40B4-BE49-F238E27FC236}">
                <a16:creationId xmlns:a16="http://schemas.microsoft.com/office/drawing/2014/main" id="{0A5140A3-9B99-494C-4CB8-DD730F473463}"/>
              </a:ext>
            </a:extLst>
          </p:cNvPr>
          <p:cNvSpPr txBox="1">
            <a:spLocks noGrp="1" noRot="1" noMove="1" noResize="1" noEditPoints="1" noAdjustHandles="1" noChangeArrowheads="1" noChangeShapeType="1"/>
          </p:cNvSpPr>
          <p:nvPr/>
        </p:nvSpPr>
        <p:spPr>
          <a:xfrm>
            <a:off x="10669804" y="957941"/>
            <a:ext cx="1285158"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Bias</a:t>
            </a:r>
          </a:p>
          <a:p>
            <a:pPr algn="just"/>
            <a:r>
              <a:rPr lang="de-DE" sz="650" dirty="0">
                <a:latin typeface="Times New Roman" panose="02020603050405020304" pitchFamily="18" charset="0"/>
                <a:cs typeface="Times New Roman" panose="02020603050405020304" pitchFamily="18" charset="0"/>
              </a:rPr>
              <a:t>Die Analyse der Bias-Strukturen verdeutlicht markante Unterschiede zwischen den Verfahren (</a:t>
            </a:r>
            <a:r>
              <a:rPr lang="de-DE" sz="650" i="1" dirty="0">
                <a:latin typeface="Times New Roman" panose="02020603050405020304" pitchFamily="18" charset="0"/>
                <a:cs typeface="Times New Roman" panose="02020603050405020304" pitchFamily="18" charset="0"/>
              </a:rPr>
              <a:t>Abbildung 7</a:t>
            </a:r>
            <a:r>
              <a:rPr lang="de-DE" sz="650" dirty="0">
                <a:latin typeface="Times New Roman" panose="02020603050405020304" pitchFamily="18" charset="0"/>
                <a:cs typeface="Times New Roman" panose="02020603050405020304" pitchFamily="18" charset="0"/>
              </a:rPr>
              <a:t>). Während der direkte Schätzer keinen systematischen Bias aufweist, zeigt das BHF-Modell eine klassische Verzerrung zum wahren Provinzmittelwert: Provinzen mit niedrigen wahren Ausprägungen werden tendenziell überschätzt, während hohe Ausprägungen unterschätzt werden. Das FH-Modell hingegen erweist sich als robuster und zeigt eine deutlich geringere Korrelation zwischen dem Bias und dem wahren Mittelwert.</a:t>
            </a:r>
            <a:endParaRPr lang="de-DE" sz="650" noProof="1">
              <a:latin typeface="Times New Roman" panose="02020603050405020304" pitchFamily="18" charset="0"/>
              <a:cs typeface="Times New Roman" panose="02020603050405020304" pitchFamily="18" charset="0"/>
            </a:endParaRPr>
          </a:p>
        </p:txBody>
      </p:sp>
      <p:pic>
        <p:nvPicPr>
          <p:cNvPr id="40" name="Grafik 39" descr="Ein Bild, das Text, Screenshot, Diagramm enthält.&#10;&#10;KI-generierte Inhalte können fehlerhaft sein.">
            <a:extLst>
              <a:ext uri="{FF2B5EF4-FFF2-40B4-BE49-F238E27FC236}">
                <a16:creationId xmlns:a16="http://schemas.microsoft.com/office/drawing/2014/main" id="{5B787B94-8192-5408-E792-945F94198689}"/>
              </a:ext>
            </a:extLst>
          </p:cNvPr>
          <p:cNvPicPr>
            <a:picLocks noGrp="1" noRot="1" noChangeAspect="1" noMove="1" noResize="1" noEditPoints="1" noAdjustHandles="1" noChangeArrowheads="1" noChangeShapeType="1" noCrop="1"/>
          </p:cNvPicPr>
          <p:nvPr/>
        </p:nvPicPr>
        <p:blipFill>
          <a:blip r:embed="rId12"/>
          <a:stretch>
            <a:fillRect/>
          </a:stretch>
        </p:blipFill>
        <p:spPr>
          <a:xfrm>
            <a:off x="9214769" y="1003543"/>
            <a:ext cx="1506402" cy="1883003"/>
          </a:xfrm>
          <a:prstGeom prst="rect">
            <a:avLst/>
          </a:prstGeom>
        </p:spPr>
      </p:pic>
      <p:sp>
        <p:nvSpPr>
          <p:cNvPr id="41" name="Textfeld 40">
            <a:extLst>
              <a:ext uri="{FF2B5EF4-FFF2-40B4-BE49-F238E27FC236}">
                <a16:creationId xmlns:a16="http://schemas.microsoft.com/office/drawing/2014/main" id="{3784AD28-4222-3AA1-D598-30BBA9E2205C}"/>
              </a:ext>
            </a:extLst>
          </p:cNvPr>
          <p:cNvSpPr txBox="1">
            <a:spLocks noGrp="1" noRot="1" noMove="1" noResize="1" noEditPoints="1" noAdjustHandles="1" noChangeArrowheads="1" noChangeShapeType="1"/>
          </p:cNvSpPr>
          <p:nvPr/>
        </p:nvSpPr>
        <p:spPr>
          <a:xfrm>
            <a:off x="9155293" y="2856940"/>
            <a:ext cx="1589336" cy="200055"/>
          </a:xfrm>
          <a:prstGeom prst="rect">
            <a:avLst/>
          </a:prstGeom>
          <a:noFill/>
        </p:spPr>
        <p:txBody>
          <a:bodyPr wrap="square" rtlCol="0">
            <a:spAutoFit/>
          </a:bodyPr>
          <a:lstStyle/>
          <a:p>
            <a:pPr algn="ctr"/>
            <a:r>
              <a:rPr lang="en-US" sz="700" i="1" dirty="0">
                <a:latin typeface="Times New Roman" panose="02020603050405020304" pitchFamily="18" charset="0"/>
                <a:cs typeface="Times New Roman" panose="02020603050405020304" pitchFamily="18" charset="0"/>
              </a:rPr>
              <a:t>Abbildung 7</a:t>
            </a:r>
          </a:p>
        </p:txBody>
      </p:sp>
      <p:pic>
        <p:nvPicPr>
          <p:cNvPr id="64" name="Grafik 63" descr="Ein Bild, das Screenshot, Text, Design enthält.&#10;&#10;KI-generierte Inhalte können fehlerhaft sein.">
            <a:extLst>
              <a:ext uri="{FF2B5EF4-FFF2-40B4-BE49-F238E27FC236}">
                <a16:creationId xmlns:a16="http://schemas.microsoft.com/office/drawing/2014/main" id="{6BF316A1-7B8C-131C-F22B-331F1ABFC143}"/>
              </a:ext>
            </a:extLst>
          </p:cNvPr>
          <p:cNvPicPr>
            <a:picLocks noGrp="1" noRot="1" noChangeAspect="1" noMove="1" noResize="1" noEditPoints="1" noAdjustHandles="1" noChangeArrowheads="1" noChangeShapeType="1" noCrop="1"/>
          </p:cNvPicPr>
          <p:nvPr/>
        </p:nvPicPr>
        <p:blipFill>
          <a:blip r:embed="rId13"/>
          <a:stretch>
            <a:fillRect/>
          </a:stretch>
        </p:blipFill>
        <p:spPr>
          <a:xfrm>
            <a:off x="6564122" y="5056705"/>
            <a:ext cx="2275638" cy="1517092"/>
          </a:xfrm>
          <a:prstGeom prst="rect">
            <a:avLst/>
          </a:prstGeom>
        </p:spPr>
      </p:pic>
    </p:spTree>
    <p:extLst>
      <p:ext uri="{BB962C8B-B14F-4D97-AF65-F5344CB8AC3E}">
        <p14:creationId xmlns:p14="http://schemas.microsoft.com/office/powerpoint/2010/main" val="4101301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464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3E8B961D-7454-CD0D-AFF0-2AF06E954E31}"/>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DFF88882-C45C-3EBD-E818-66DB5E5F2058}"/>
              </a:ext>
            </a:extLst>
          </p:cNvPr>
          <p:cNvSpPr txBox="1"/>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Grafik 11">
            <a:extLst>
              <a:ext uri="{FF2B5EF4-FFF2-40B4-BE49-F238E27FC236}">
                <a16:creationId xmlns:a16="http://schemas.microsoft.com/office/drawing/2014/main" id="{FD741B53-CA69-CBA5-B08F-42CDF036B993}"/>
              </a:ext>
            </a:extLst>
          </p:cNvPr>
          <p:cNvPicPr>
            <a:picLocks noChangeAspect="1"/>
          </p:cNvPicPr>
          <p:nvPr/>
        </p:nvPicPr>
        <p:blipFill>
          <a:blip r:embed="rId3"/>
          <a:stretch>
            <a:fillRect/>
          </a:stretch>
        </p:blipFill>
        <p:spPr>
          <a:xfrm>
            <a:off x="11389411" y="45476"/>
            <a:ext cx="754743" cy="754743"/>
          </a:xfrm>
          <a:prstGeom prst="rect">
            <a:avLst/>
          </a:prstGeom>
        </p:spPr>
      </p:pic>
      <p:sp>
        <p:nvSpPr>
          <p:cNvPr id="14" name="Rechteck 13">
            <a:extLst>
              <a:ext uri="{FF2B5EF4-FFF2-40B4-BE49-F238E27FC236}">
                <a16:creationId xmlns:a16="http://schemas.microsoft.com/office/drawing/2014/main" id="{FA9BBC35-B40D-CF62-0E17-CAD2EAD807A0}"/>
              </a:ext>
            </a:extLst>
          </p:cNvPr>
          <p:cNvSpPr/>
          <p:nvPr/>
        </p:nvSpPr>
        <p:spPr>
          <a:xfrm>
            <a:off x="223908" y="2361894"/>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FEDB7F16-9790-BB5F-29BC-3408FCAC9F43}"/>
              </a:ext>
            </a:extLst>
          </p:cNvPr>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1" name="Rechteck 20">
            <a:extLst>
              <a:ext uri="{FF2B5EF4-FFF2-40B4-BE49-F238E27FC236}">
                <a16:creationId xmlns:a16="http://schemas.microsoft.com/office/drawing/2014/main" id="{EF60A91B-7937-569E-5F75-F3713F28E02A}"/>
              </a:ext>
            </a:extLst>
          </p:cNvPr>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2" name="Rechteck 21">
            <a:extLst>
              <a:ext uri="{FF2B5EF4-FFF2-40B4-BE49-F238E27FC236}">
                <a16:creationId xmlns:a16="http://schemas.microsoft.com/office/drawing/2014/main" id="{1A5A9DA0-D9F4-29BD-BE9D-909677E4FE12}"/>
              </a:ext>
            </a:extLst>
          </p:cNvPr>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3" name="Rechteck 22">
            <a:extLst>
              <a:ext uri="{FF2B5EF4-FFF2-40B4-BE49-F238E27FC236}">
                <a16:creationId xmlns:a16="http://schemas.microsoft.com/office/drawing/2014/main" id="{D8979E46-5266-3516-9D47-AF65E6E89F4B}"/>
              </a:ext>
            </a:extLst>
          </p:cNvPr>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grpSp>
        <p:nvGrpSpPr>
          <p:cNvPr id="5" name="Gruppieren 4">
            <a:extLst>
              <a:ext uri="{FF2B5EF4-FFF2-40B4-BE49-F238E27FC236}">
                <a16:creationId xmlns:a16="http://schemas.microsoft.com/office/drawing/2014/main" id="{B30F0DB5-9E95-EE20-3526-8C4C369AC2D6}"/>
              </a:ext>
            </a:extLst>
          </p:cNvPr>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7903AEC4-97EF-C336-06EC-1A6C46593B99}"/>
                </a:ext>
              </a:extLst>
            </p:cNvPr>
            <p:cNvSpPr/>
            <p:nvPr/>
          </p:nvSpPr>
          <p:spPr>
            <a:xfrm>
              <a:off x="8202636" y="5660571"/>
              <a:ext cx="3765453" cy="10497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DD37A1E9-351B-FA22-190A-6F917BD32320}"/>
                </a:ext>
              </a:extLst>
            </p:cNvPr>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6EB7A3B6-5631-6896-4490-A3F009EDDD08}"/>
                </a:ext>
              </a:extLst>
            </p:cNvPr>
            <p:cNvSpPr/>
            <p:nvPr/>
          </p:nvSpPr>
          <p:spPr>
            <a:xfrm>
              <a:off x="8202635" y="6010655"/>
              <a:ext cx="3765453" cy="699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sp>
        <p:nvSpPr>
          <p:cNvPr id="6" name="Rechteck 5">
            <a:extLst>
              <a:ext uri="{FF2B5EF4-FFF2-40B4-BE49-F238E27FC236}">
                <a16:creationId xmlns:a16="http://schemas.microsoft.com/office/drawing/2014/main" id="{9DF16331-87FB-944D-D8B0-D31A82D6F684}"/>
              </a:ext>
            </a:extLst>
          </p:cNvPr>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sp>
        <p:nvSpPr>
          <p:cNvPr id="7" name="Rechteck 6">
            <a:extLst>
              <a:ext uri="{FF2B5EF4-FFF2-40B4-BE49-F238E27FC236}">
                <a16:creationId xmlns:a16="http://schemas.microsoft.com/office/drawing/2014/main" id="{054CAAA3-FFA9-3F72-4568-33E69857D808}"/>
              </a:ext>
            </a:extLst>
          </p:cNvPr>
          <p:cNvSpPr/>
          <p:nvPr/>
        </p:nvSpPr>
        <p:spPr>
          <a:xfrm>
            <a:off x="223908" y="2085304"/>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sp>
        <p:nvSpPr>
          <p:cNvPr id="11" name="Rechteck 10">
            <a:extLst>
              <a:ext uri="{FF2B5EF4-FFF2-40B4-BE49-F238E27FC236}">
                <a16:creationId xmlns:a16="http://schemas.microsoft.com/office/drawing/2014/main" id="{9549E501-17E2-D96C-F4EC-0BFDBD1003FD}"/>
              </a:ext>
            </a:extLst>
          </p:cNvPr>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pic>
        <p:nvPicPr>
          <p:cNvPr id="27" name="Grafik 26">
            <a:extLst>
              <a:ext uri="{FF2B5EF4-FFF2-40B4-BE49-F238E27FC236}">
                <a16:creationId xmlns:a16="http://schemas.microsoft.com/office/drawing/2014/main" id="{9A7306DF-9715-077C-DDE3-1CBB1368D688}"/>
              </a:ext>
            </a:extLst>
          </p:cNvPr>
          <p:cNvPicPr>
            <a:picLocks noChangeAspect="1"/>
          </p:cNvPicPr>
          <p:nvPr/>
        </p:nvPicPr>
        <p:blipFill>
          <a:blip r:embed="rId4">
            <a:extLst>
              <a:ext uri="{96DAC541-7B7A-43D3-8B79-37D633B846F1}">
                <asvg:svgBlip xmlns:asvg="http://schemas.microsoft.com/office/drawing/2016/SVG/main" r:embed="rId5"/>
              </a:ext>
            </a:extLst>
          </a:blip>
          <a:srcRect r="69944" b="75008"/>
          <a:stretch>
            <a:fillRect/>
          </a:stretch>
        </p:blipFill>
        <p:spPr>
          <a:xfrm>
            <a:off x="4274651" y="1348511"/>
            <a:ext cx="2182525" cy="1361076"/>
          </a:xfrm>
          <a:prstGeom prst="rect">
            <a:avLst/>
          </a:prstGeom>
        </p:spPr>
      </p:pic>
      <p:pic>
        <p:nvPicPr>
          <p:cNvPr id="29" name="Grafik 28">
            <a:extLst>
              <a:ext uri="{FF2B5EF4-FFF2-40B4-BE49-F238E27FC236}">
                <a16:creationId xmlns:a16="http://schemas.microsoft.com/office/drawing/2014/main" id="{5011975E-FD24-F0B8-0E0D-5824AFB40141}"/>
              </a:ext>
            </a:extLst>
          </p:cNvPr>
          <p:cNvPicPr>
            <a:picLocks noChangeAspect="1"/>
          </p:cNvPicPr>
          <p:nvPr/>
        </p:nvPicPr>
        <p:blipFill>
          <a:blip r:embed="rId6">
            <a:extLst>
              <a:ext uri="{96DAC541-7B7A-43D3-8B79-37D633B846F1}">
                <asvg:svgBlip xmlns:asvg="http://schemas.microsoft.com/office/drawing/2016/SVG/main" r:embed="rId7"/>
              </a:ext>
            </a:extLst>
          </a:blip>
          <a:srcRect r="5973" b="21816"/>
          <a:stretch>
            <a:fillRect/>
          </a:stretch>
        </p:blipFill>
        <p:spPr>
          <a:xfrm>
            <a:off x="6681086" y="2430002"/>
            <a:ext cx="2182525" cy="1361076"/>
          </a:xfrm>
          <a:prstGeom prst="rect">
            <a:avLst/>
          </a:prstGeom>
        </p:spPr>
      </p:pic>
      <p:pic>
        <p:nvPicPr>
          <p:cNvPr id="32" name="Grafik 31">
            <a:extLst>
              <a:ext uri="{FF2B5EF4-FFF2-40B4-BE49-F238E27FC236}">
                <a16:creationId xmlns:a16="http://schemas.microsoft.com/office/drawing/2014/main" id="{CE49D74A-5080-B333-5CAE-541037C55860}"/>
              </a:ext>
            </a:extLst>
          </p:cNvPr>
          <p:cNvPicPr>
            <a:picLocks noChangeAspect="1"/>
          </p:cNvPicPr>
          <p:nvPr/>
        </p:nvPicPr>
        <p:blipFill>
          <a:blip r:embed="rId8">
            <a:extLst>
              <a:ext uri="{96DAC541-7B7A-43D3-8B79-37D633B846F1}">
                <asvg:svgBlip xmlns:asvg="http://schemas.microsoft.com/office/drawing/2016/SVG/main" r:embed="rId9"/>
              </a:ext>
            </a:extLst>
          </a:blip>
          <a:srcRect r="35091" b="50000"/>
          <a:stretch>
            <a:fillRect/>
          </a:stretch>
        </p:blipFill>
        <p:spPr>
          <a:xfrm>
            <a:off x="4274651" y="3831625"/>
            <a:ext cx="2355900" cy="1361077"/>
          </a:xfrm>
          <a:prstGeom prst="rect">
            <a:avLst/>
          </a:prstGeom>
        </p:spPr>
      </p:pic>
      <p:pic>
        <p:nvPicPr>
          <p:cNvPr id="38" name="Grafik 37">
            <a:extLst>
              <a:ext uri="{FF2B5EF4-FFF2-40B4-BE49-F238E27FC236}">
                <a16:creationId xmlns:a16="http://schemas.microsoft.com/office/drawing/2014/main" id="{412393B7-60D5-BB10-B17E-B8979657A0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35893" y="3719328"/>
            <a:ext cx="875562" cy="2918539"/>
          </a:xfrm>
          <a:prstGeom prst="rect">
            <a:avLst/>
          </a:prstGeom>
        </p:spPr>
      </p:pic>
      <p:pic>
        <p:nvPicPr>
          <p:cNvPr id="39" name="Grafik 38">
            <a:extLst>
              <a:ext uri="{FF2B5EF4-FFF2-40B4-BE49-F238E27FC236}">
                <a16:creationId xmlns:a16="http://schemas.microsoft.com/office/drawing/2014/main" id="{795AC083-AD12-FC18-2C92-D153D32049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2180" y="2514187"/>
            <a:ext cx="875562" cy="2918539"/>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3ABDCB74-CA90-B527-3423-268D8F20FE44}"/>
              </a:ext>
            </a:extLst>
          </p:cNvPr>
          <p:cNvPicPr>
            <a:picLocks noChangeAspect="1"/>
          </p:cNvPicPr>
          <p:nvPr/>
        </p:nvPicPr>
        <p:blipFill>
          <a:blip r:embed="rId14"/>
          <a:srcRect t="2853" r="418" b="781"/>
          <a:stretch>
            <a:fillRect/>
          </a:stretch>
        </p:blipFill>
        <p:spPr>
          <a:xfrm>
            <a:off x="6457176" y="5518564"/>
            <a:ext cx="2272496" cy="1119303"/>
          </a:xfrm>
          <a:prstGeom prst="rect">
            <a:avLst/>
          </a:prstGeom>
        </p:spPr>
      </p:pic>
      <p:sp>
        <p:nvSpPr>
          <p:cNvPr id="42" name="Rechteck 41">
            <a:extLst>
              <a:ext uri="{FF2B5EF4-FFF2-40B4-BE49-F238E27FC236}">
                <a16:creationId xmlns:a16="http://schemas.microsoft.com/office/drawing/2014/main" id="{5B2588DC-98AF-FDC9-9A3B-BABF0F2BB602}"/>
              </a:ext>
            </a:extLst>
          </p:cNvPr>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sp>
        <p:nvSpPr>
          <p:cNvPr id="43" name="Rechteck 42">
            <a:extLst>
              <a:ext uri="{FF2B5EF4-FFF2-40B4-BE49-F238E27FC236}">
                <a16:creationId xmlns:a16="http://schemas.microsoft.com/office/drawing/2014/main" id="{5751EEC0-A59D-CCA9-345C-C09DE87FCC8C}"/>
              </a:ext>
            </a:extLst>
          </p:cNvPr>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spTree>
    <p:extLst>
      <p:ext uri="{BB962C8B-B14F-4D97-AF65-F5344CB8AC3E}">
        <p14:creationId xmlns:p14="http://schemas.microsoft.com/office/powerpoint/2010/main" val="30524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B750DB6F-EE03-7F63-120E-CAC82BA999A3}"/>
            </a:ext>
          </a:extLst>
        </p:cNvPr>
        <p:cNvGrpSpPr/>
        <p:nvPr/>
      </p:nvGrpSpPr>
      <p:grpSpPr>
        <a:xfrm>
          <a:off x="0" y="0"/>
          <a:ext cx="0" cy="0"/>
          <a:chOff x="0" y="0"/>
          <a:chExt cx="0" cy="0"/>
        </a:xfrm>
      </p:grpSpPr>
      <p:grpSp>
        <p:nvGrpSpPr>
          <p:cNvPr id="58" name="Formatierung Ergebnisse">
            <a:extLst>
              <a:ext uri="{FF2B5EF4-FFF2-40B4-BE49-F238E27FC236}">
                <a16:creationId xmlns:a16="http://schemas.microsoft.com/office/drawing/2014/main" id="{9FA01B17-9400-F81E-4C1D-27CD7562A6F6}"/>
              </a:ext>
            </a:extLst>
          </p:cNvPr>
          <p:cNvGrpSpPr>
            <a:grpSpLocks noGrp="1" noUngrp="1" noRot="1" noMove="1" noResize="1"/>
          </p:cNvGrpSpPr>
          <p:nvPr/>
        </p:nvGrpSpPr>
        <p:grpSpPr>
          <a:xfrm>
            <a:off x="4213273" y="1314407"/>
            <a:ext cx="4731535" cy="5399695"/>
            <a:chOff x="4213273" y="1314407"/>
            <a:chExt cx="4731535" cy="5399695"/>
          </a:xfrm>
        </p:grpSpPr>
        <p:sp>
          <p:nvSpPr>
            <p:cNvPr id="48" name="Rechteck 47">
              <a:extLst>
                <a:ext uri="{FF2B5EF4-FFF2-40B4-BE49-F238E27FC236}">
                  <a16:creationId xmlns:a16="http://schemas.microsoft.com/office/drawing/2014/main" id="{9A1036E2-C09A-5304-DF3A-463967C01F96}"/>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E503F0B1-C44A-4C7A-56CC-A11E43AE2093}"/>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4336C3D0-B5DF-5D31-89A3-FA4528C74B82}"/>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CBE70268-49F6-EAE4-D8F3-ED5B5E7C7309}"/>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894CE278-B875-E35E-5548-54B9E0258BD3}"/>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B0DB3B25-390A-03BC-CF31-C29904DFE66C}"/>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B161C6F0-29D0-D94F-7E3B-D5A9C678DDAC}"/>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14C2DA71-FA16-7274-9F02-52EFC212B85F}"/>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Landkarte" descr="Ein Bild, das Karte enthält.&#10;&#10;KI-generierte Inhalte können fehlerhaft sein.">
            <a:extLst>
              <a:ext uri="{FF2B5EF4-FFF2-40B4-BE49-F238E27FC236}">
                <a16:creationId xmlns:a16="http://schemas.microsoft.com/office/drawing/2014/main" id="{3428B062-7B39-5204-89AE-E9F248DC30B5}"/>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artisticBlur radius="17"/>
                    </a14:imgEffect>
                  </a14:imgLayer>
                </a14:imgProps>
              </a:ext>
            </a:extLst>
          </a:blip>
          <a:stretch>
            <a:fillRect/>
          </a:stretch>
        </p:blipFill>
        <p:spPr>
          <a:xfrm>
            <a:off x="8202639" y="-214313"/>
            <a:ext cx="6602982" cy="9959806"/>
          </a:xfrm>
          <a:prstGeom prst="rect">
            <a:avLst/>
          </a:prstGeom>
        </p:spPr>
      </p:pic>
      <p:sp>
        <p:nvSpPr>
          <p:cNvPr id="10" name="Titel">
            <a:extLst>
              <a:ext uri="{FF2B5EF4-FFF2-40B4-BE49-F238E27FC236}">
                <a16:creationId xmlns:a16="http://schemas.microsoft.com/office/drawing/2014/main" id="{B1A160D0-944B-9FAD-8165-DF99EA126C91}"/>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6C7A0577-B75C-DAF0-BED7-8FF1A6D631C9}"/>
              </a:ext>
            </a:extLst>
          </p:cNvPr>
          <p:cNvPicPr>
            <a:picLocks noChangeAspect="1"/>
          </p:cNvPicPr>
          <p:nvPr/>
        </p:nvPicPr>
        <p:blipFill>
          <a:blip r:embed="rId5"/>
          <a:stretch>
            <a:fillRect/>
          </a:stretch>
        </p:blipFill>
        <p:spPr>
          <a:xfrm>
            <a:off x="11389411" y="45476"/>
            <a:ext cx="754743" cy="754743"/>
          </a:xfrm>
          <a:prstGeom prst="rect">
            <a:avLst/>
          </a:prstGeom>
        </p:spPr>
      </p:pic>
      <p:grpSp>
        <p:nvGrpSpPr>
          <p:cNvPr id="5" name="References BOX">
            <a:extLst>
              <a:ext uri="{FF2B5EF4-FFF2-40B4-BE49-F238E27FC236}">
                <a16:creationId xmlns:a16="http://schemas.microsoft.com/office/drawing/2014/main" id="{E863D858-94FF-EECE-4BAE-D4456EF22EC0}"/>
              </a:ext>
            </a:extLst>
          </p:cNvPr>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C327579A-2AA4-69DB-6395-3F5CE1FB013F}"/>
                </a:ext>
              </a:extLst>
            </p:cNvPr>
            <p:cNvSpPr/>
            <p:nvPr/>
          </p:nvSpPr>
          <p:spPr>
            <a:xfrm>
              <a:off x="8202636" y="5660571"/>
              <a:ext cx="3765453" cy="1049717"/>
            </a:xfrm>
            <a:prstGeom prst="rect">
              <a:avLst/>
            </a:prstGeom>
            <a:solidFill>
              <a:schemeClr val="bg1">
                <a:alpha val="9019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59559213-6DB3-8BC7-97A1-D8DBBF809223}"/>
                </a:ext>
              </a:extLst>
            </p:cNvPr>
            <p:cNvSpPr>
              <a:spLocks/>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710B8656-9166-4761-D7C4-A1693C5E8803}"/>
                </a:ext>
              </a:extLst>
            </p:cNvPr>
            <p:cNvSpPr/>
            <p:nvPr/>
          </p:nvSpPr>
          <p:spPr>
            <a:xfrm>
              <a:off x="8202635" y="6010655"/>
              <a:ext cx="3765453" cy="699633"/>
            </a:xfrm>
            <a:prstGeom prst="rect">
              <a:avLst/>
            </a:prstGeom>
            <a:solidFill>
              <a:schemeClr val="bg1">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grpSp>
        <p:nvGrpSpPr>
          <p:cNvPr id="72" name="Motivation BOX">
            <a:extLst>
              <a:ext uri="{FF2B5EF4-FFF2-40B4-BE49-F238E27FC236}">
                <a16:creationId xmlns:a16="http://schemas.microsoft.com/office/drawing/2014/main" id="{DD330A80-02C5-3E57-CFE0-FE7D3A784F91}"/>
              </a:ext>
            </a:extLst>
          </p:cNvPr>
          <p:cNvGrpSpPr>
            <a:grpSpLocks noGrp="1" noUngrp="1" noRot="1" noMove="1" noResize="1"/>
          </p:cNvGrpSpPr>
          <p:nvPr/>
        </p:nvGrpSpPr>
        <p:grpSpPr>
          <a:xfrm>
            <a:off x="223908" y="957941"/>
            <a:ext cx="3797568" cy="1012369"/>
            <a:chOff x="223909" y="957941"/>
            <a:chExt cx="3765454" cy="1012369"/>
          </a:xfrm>
        </p:grpSpPr>
        <p:sp>
          <p:nvSpPr>
            <p:cNvPr id="21" name="Rechteck 20">
              <a:extLst>
                <a:ext uri="{FF2B5EF4-FFF2-40B4-BE49-F238E27FC236}">
                  <a16:creationId xmlns:a16="http://schemas.microsoft.com/office/drawing/2014/main" id="{CC1B09B0-4DB2-CE3F-1FD3-7CDFC7898198}"/>
                </a:ext>
              </a:extLst>
            </p:cNvPr>
            <p:cNvSpPr>
              <a:spLocks noGrp="1" noRot="1" noMove="1" noResize="1" noEditPoints="1" noAdjustHandles="1" noChangeArrowheads="1" noChangeShapeType="1"/>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Rechteck 5">
              <a:extLst>
                <a:ext uri="{FF2B5EF4-FFF2-40B4-BE49-F238E27FC236}">
                  <a16:creationId xmlns:a16="http://schemas.microsoft.com/office/drawing/2014/main" id="{16730880-E3A6-4185-634A-AE9EA30F90A8}"/>
                </a:ext>
              </a:extLst>
            </p:cNvPr>
            <p:cNvSpPr>
              <a:spLocks noGrp="1" noRot="1" noMove="1" noResize="1" noEditPoints="1" noAdjustHandles="1" noChangeArrowheads="1" noChangeShapeType="1"/>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C6BAB894-804E-A8F5-EE31-2CCCAA23F9CD}"/>
              </a:ext>
            </a:extLst>
          </p:cNvPr>
          <p:cNvGrpSpPr>
            <a:grpSpLocks noGrp="1" noUngrp="1" noRot="1" noMove="1" noResize="1"/>
          </p:cNvGrpSpPr>
          <p:nvPr/>
        </p:nvGrpSpPr>
        <p:grpSpPr>
          <a:xfrm>
            <a:off x="223439" y="2087329"/>
            <a:ext cx="3798038" cy="4622959"/>
            <a:chOff x="223439" y="2087329"/>
            <a:chExt cx="3765453" cy="4622959"/>
          </a:xfrm>
        </p:grpSpPr>
        <p:sp>
          <p:nvSpPr>
            <p:cNvPr id="14" name="Rechteck 13">
              <a:extLst>
                <a:ext uri="{FF2B5EF4-FFF2-40B4-BE49-F238E27FC236}">
                  <a16:creationId xmlns:a16="http://schemas.microsoft.com/office/drawing/2014/main" id="{B09DC184-BF90-A559-5432-FC5825AD704C}"/>
                </a:ext>
              </a:extLst>
            </p:cNvPr>
            <p:cNvSpPr>
              <a:spLocks noGrp="1" noRot="1" noMove="1" noResize="1" noEditPoints="1" noAdjustHandles="1" noChangeArrowheads="1" noChangeShapeType="1"/>
            </p:cNvSpPr>
            <p:nvPr/>
          </p:nvSpPr>
          <p:spPr>
            <a:xfrm>
              <a:off x="223439" y="2346157"/>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Rechteck 6">
              <a:extLst>
                <a:ext uri="{FF2B5EF4-FFF2-40B4-BE49-F238E27FC236}">
                  <a16:creationId xmlns:a16="http://schemas.microsoft.com/office/drawing/2014/main" id="{5D650BE9-FF65-69B0-00AE-5F9359262DDC}"/>
                </a:ext>
              </a:extLst>
            </p:cNvPr>
            <p:cNvSpPr>
              <a:spLocks noGrp="1" noRot="1" noMove="1" noResize="1" noEditPoints="1" noAdjustHandles="1" noChangeArrowheads="1" noChangeShapeType="1"/>
            </p:cNvSpPr>
            <p:nvPr/>
          </p:nvSpPr>
          <p:spPr>
            <a:xfrm>
              <a:off x="223439" y="2087329"/>
              <a:ext cx="3765453" cy="342673"/>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213A1990-6939-7022-84A5-EDB3C292923C}"/>
              </a:ext>
            </a:extLst>
          </p:cNvPr>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AF1BC3DE-C63B-B41C-353C-5BD9A9A546DD}"/>
                </a:ext>
              </a:extLst>
            </p:cNvPr>
            <p:cNvSpPr>
              <a:spLocks/>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E39EBA91-9DA0-9CC6-9ACB-9F4895B302E1}"/>
                </a:ext>
              </a:extLst>
            </p:cNvPr>
            <p:cNvSpPr>
              <a:spLocks/>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8" name="Methoden GRAOPHS">
            <a:extLst>
              <a:ext uri="{FF2B5EF4-FFF2-40B4-BE49-F238E27FC236}">
                <a16:creationId xmlns:a16="http://schemas.microsoft.com/office/drawing/2014/main" id="{9390349D-9BFC-4FEC-90C8-6CBE48FD8E26}"/>
              </a:ext>
            </a:extLst>
          </p:cNvPr>
          <p:cNvGrpSpPr/>
          <p:nvPr/>
        </p:nvGrpSpPr>
        <p:grpSpPr>
          <a:xfrm>
            <a:off x="283048" y="2440360"/>
            <a:ext cx="3682153" cy="4185301"/>
            <a:chOff x="283048" y="2440360"/>
            <a:chExt cx="3682153" cy="4185301"/>
          </a:xfrm>
        </p:grpSpPr>
        <p:pic>
          <p:nvPicPr>
            <p:cNvPr id="38" name="Grafik 37">
              <a:extLst>
                <a:ext uri="{FF2B5EF4-FFF2-40B4-BE49-F238E27FC236}">
                  <a16:creationId xmlns:a16="http://schemas.microsoft.com/office/drawing/2014/main" id="{521DBF9F-178E-E658-86D7-A7C06A50CB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9894" y="3778014"/>
              <a:ext cx="1075307" cy="2847647"/>
            </a:xfrm>
            <a:prstGeom prst="rect">
              <a:avLst/>
            </a:prstGeom>
          </p:spPr>
        </p:pic>
        <p:pic>
          <p:nvPicPr>
            <p:cNvPr id="39" name="Grafik 38">
              <a:extLst>
                <a:ext uri="{FF2B5EF4-FFF2-40B4-BE49-F238E27FC236}">
                  <a16:creationId xmlns:a16="http://schemas.microsoft.com/office/drawing/2014/main" id="{56890F38-F1C7-2600-A8BA-5A20C4A5C9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3048" y="2440360"/>
              <a:ext cx="916907" cy="2875498"/>
            </a:xfrm>
            <a:prstGeom prst="rect">
              <a:avLst/>
            </a:prstGeom>
          </p:spPr>
        </p:pic>
      </p:grpSp>
      <p:grpSp>
        <p:nvGrpSpPr>
          <p:cNvPr id="77" name="Ergebnisse GRAPHS">
            <a:extLst>
              <a:ext uri="{FF2B5EF4-FFF2-40B4-BE49-F238E27FC236}">
                <a16:creationId xmlns:a16="http://schemas.microsoft.com/office/drawing/2014/main" id="{75D98E93-7E8D-E910-FF7E-4B056B6CBE95}"/>
              </a:ext>
            </a:extLst>
          </p:cNvPr>
          <p:cNvGrpSpPr/>
          <p:nvPr/>
        </p:nvGrpSpPr>
        <p:grpSpPr>
          <a:xfrm>
            <a:off x="4200194" y="1283190"/>
            <a:ext cx="4689834" cy="5288025"/>
            <a:chOff x="4200194" y="1283190"/>
            <a:chExt cx="4689834" cy="5288025"/>
          </a:xfrm>
        </p:grpSpPr>
        <p:pic>
          <p:nvPicPr>
            <p:cNvPr id="27" name="Grafik 26">
              <a:extLst>
                <a:ext uri="{FF2B5EF4-FFF2-40B4-BE49-F238E27FC236}">
                  <a16:creationId xmlns:a16="http://schemas.microsoft.com/office/drawing/2014/main" id="{5717D19C-2803-4202-3CC6-AB6758B4070E}"/>
                </a:ext>
              </a:extLst>
            </p:cNvPr>
            <p:cNvPicPr>
              <a:picLocks noChangeAspect="1"/>
            </p:cNvPicPr>
            <p:nvPr/>
          </p:nvPicPr>
          <p:blipFill>
            <a:blip r:embed="rId10">
              <a:extLst>
                <a:ext uri="{96DAC541-7B7A-43D3-8B79-37D633B846F1}">
                  <asvg:svgBlip xmlns:asvg="http://schemas.microsoft.com/office/drawing/2016/SVG/main" r:embed="rId11"/>
                </a:ext>
              </a:extLst>
            </a:blip>
            <a:srcRect r="69944" b="75008"/>
            <a:stretch>
              <a:fillRect/>
            </a:stretch>
          </p:blipFill>
          <p:spPr>
            <a:xfrm>
              <a:off x="4424526" y="1283190"/>
              <a:ext cx="2102958" cy="1311456"/>
            </a:xfrm>
            <a:prstGeom prst="rect">
              <a:avLst/>
            </a:prstGeom>
          </p:spPr>
        </p:pic>
        <p:pic>
          <p:nvPicPr>
            <p:cNvPr id="29" name="Grafik 28">
              <a:extLst>
                <a:ext uri="{FF2B5EF4-FFF2-40B4-BE49-F238E27FC236}">
                  <a16:creationId xmlns:a16="http://schemas.microsoft.com/office/drawing/2014/main" id="{B13F7423-4992-3A35-232E-709C4D37D537}"/>
                </a:ext>
              </a:extLst>
            </p:cNvPr>
            <p:cNvPicPr>
              <a:picLocks noChangeAspect="1"/>
            </p:cNvPicPr>
            <p:nvPr/>
          </p:nvPicPr>
          <p:blipFill>
            <a:blip r:embed="rId12">
              <a:extLst>
                <a:ext uri="{96DAC541-7B7A-43D3-8B79-37D633B846F1}">
                  <asvg:svgBlip xmlns:asvg="http://schemas.microsoft.com/office/drawing/2016/SVG/main" r:embed="rId13"/>
                </a:ext>
              </a:extLst>
            </a:blip>
            <a:srcRect r="5973" b="21816"/>
            <a:stretch>
              <a:fillRect/>
            </a:stretch>
          </p:blipFill>
          <p:spPr>
            <a:xfrm>
              <a:off x="6638089" y="2645666"/>
              <a:ext cx="2182525" cy="1361076"/>
            </a:xfrm>
            <a:prstGeom prst="rect">
              <a:avLst/>
            </a:prstGeom>
          </p:spPr>
        </p:pic>
        <p:pic>
          <p:nvPicPr>
            <p:cNvPr id="32" name="Grafik 31">
              <a:extLst>
                <a:ext uri="{FF2B5EF4-FFF2-40B4-BE49-F238E27FC236}">
                  <a16:creationId xmlns:a16="http://schemas.microsoft.com/office/drawing/2014/main" id="{BA32EE24-5FC4-2972-6378-BB6C47021599}"/>
                </a:ext>
              </a:extLst>
            </p:cNvPr>
            <p:cNvPicPr>
              <a:picLocks noChangeAspect="1"/>
            </p:cNvPicPr>
            <p:nvPr/>
          </p:nvPicPr>
          <p:blipFill>
            <a:blip r:embed="rId14">
              <a:extLst>
                <a:ext uri="{96DAC541-7B7A-43D3-8B79-37D633B846F1}">
                  <asvg:svgBlip xmlns:asvg="http://schemas.microsoft.com/office/drawing/2016/SVG/main" r:embed="rId15"/>
                </a:ext>
              </a:extLst>
            </a:blip>
            <a:srcRect r="35091" b="50000"/>
            <a:stretch>
              <a:fillRect/>
            </a:stretch>
          </p:blipFill>
          <p:spPr>
            <a:xfrm>
              <a:off x="4200194" y="3995647"/>
              <a:ext cx="2355900" cy="1361077"/>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A3A45F8E-9980-950E-5F64-0C437DA5A043}"/>
                </a:ext>
              </a:extLst>
            </p:cNvPr>
            <p:cNvPicPr>
              <a:picLocks noChangeAspect="1"/>
            </p:cNvPicPr>
            <p:nvPr/>
          </p:nvPicPr>
          <p:blipFill>
            <a:blip r:embed="rId16"/>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16BD05B4-66E6-A69D-E806-81C5D6521827}"/>
              </a:ext>
            </a:extLst>
          </p:cNvPr>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2FDE140B-7259-7CC9-6545-B9B6C621DAC8}"/>
                </a:ext>
              </a:extLst>
            </p:cNvPr>
            <p:cNvSpPr>
              <a:spLocks/>
            </p:cNvSpPr>
            <p:nvPr/>
          </p:nvSpPr>
          <p:spPr>
            <a:xfrm>
              <a:off x="9156107" y="957941"/>
              <a:ext cx="2811982" cy="179865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Rechteck 41">
              <a:extLst>
                <a:ext uri="{FF2B5EF4-FFF2-40B4-BE49-F238E27FC236}">
                  <a16:creationId xmlns:a16="http://schemas.microsoft.com/office/drawing/2014/main" id="{854399BC-41F0-117A-03FF-4ECAC25F7B67}"/>
                </a:ext>
              </a:extLst>
            </p:cNvPr>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grpSp>
      <p:grpSp>
        <p:nvGrpSpPr>
          <p:cNvPr id="76" name="Limitationen BOX">
            <a:extLst>
              <a:ext uri="{FF2B5EF4-FFF2-40B4-BE49-F238E27FC236}">
                <a16:creationId xmlns:a16="http://schemas.microsoft.com/office/drawing/2014/main" id="{53901E18-1B05-6BAB-D8D2-5C5B3CE0E0CD}"/>
              </a:ext>
            </a:extLst>
          </p:cNvPr>
          <p:cNvGrpSpPr/>
          <p:nvPr/>
        </p:nvGrpSpPr>
        <p:grpSpPr>
          <a:xfrm>
            <a:off x="9155639" y="2930762"/>
            <a:ext cx="2812450" cy="2569286"/>
            <a:chOff x="9155639" y="2930762"/>
            <a:chExt cx="2812450" cy="2569286"/>
          </a:xfrm>
        </p:grpSpPr>
        <p:sp>
          <p:nvSpPr>
            <p:cNvPr id="20" name="Rechteck 19">
              <a:extLst>
                <a:ext uri="{FF2B5EF4-FFF2-40B4-BE49-F238E27FC236}">
                  <a16:creationId xmlns:a16="http://schemas.microsoft.com/office/drawing/2014/main" id="{045E3791-FCF4-66F8-6623-3354AF4E353F}"/>
                </a:ext>
              </a:extLst>
            </p:cNvPr>
            <p:cNvSpPr>
              <a:spLocks/>
            </p:cNvSpPr>
            <p:nvPr/>
          </p:nvSpPr>
          <p:spPr>
            <a:xfrm>
              <a:off x="9156107" y="2934787"/>
              <a:ext cx="2811982" cy="2565261"/>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Rechteck 42">
              <a:extLst>
                <a:ext uri="{FF2B5EF4-FFF2-40B4-BE49-F238E27FC236}">
                  <a16:creationId xmlns:a16="http://schemas.microsoft.com/office/drawing/2014/main" id="{B936595F-F32C-5999-6D76-030733F19678}"/>
                </a:ext>
              </a:extLst>
            </p:cNvPr>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grpSp>
      <p:sp>
        <p:nvSpPr>
          <p:cNvPr id="8" name="Motivation TEXT">
            <a:extLst>
              <a:ext uri="{FF2B5EF4-FFF2-40B4-BE49-F238E27FC236}">
                <a16:creationId xmlns:a16="http://schemas.microsoft.com/office/drawing/2014/main" id="{AB088F28-61CD-AD76-678C-76DE405F0C4E}"/>
              </a:ext>
            </a:extLst>
          </p:cNvPr>
          <p:cNvSpPr txBox="1"/>
          <p:nvPr/>
        </p:nvSpPr>
        <p:spPr>
          <a:xfrm>
            <a:off x="226201" y="1312902"/>
            <a:ext cx="3685254" cy="584775"/>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Ein Simulationsansatz ermöglicht den direkten Vergleich der Schätzungen mit der bekannten wahren Verteilung der Zielvariable.</a:t>
            </a:r>
            <a:endParaRPr lang="en-US" sz="8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CAA1A1BC-5C4F-E1C0-B398-EBE6D0593917}"/>
              </a:ext>
            </a:extLst>
          </p:cNvPr>
          <p:cNvGrpSpPr/>
          <p:nvPr/>
        </p:nvGrpSpPr>
        <p:grpSpPr>
          <a:xfrm>
            <a:off x="257351" y="2458755"/>
            <a:ext cx="3713496" cy="4401205"/>
            <a:chOff x="257351" y="2458755"/>
            <a:chExt cx="3713496" cy="4401205"/>
          </a:xfrm>
        </p:grpSpPr>
        <p:sp>
          <p:nvSpPr>
            <p:cNvPr id="9" name="Textfeld 8">
              <a:extLst>
                <a:ext uri="{FF2B5EF4-FFF2-40B4-BE49-F238E27FC236}">
                  <a16:creationId xmlns:a16="http://schemas.microsoft.com/office/drawing/2014/main" id="{00B30A0B-5874-BB11-F36F-62E516EA2B9B}"/>
                </a:ext>
              </a:extLst>
            </p:cNvPr>
            <p:cNvSpPr txBox="1"/>
            <p:nvPr/>
          </p:nvSpPr>
          <p:spPr>
            <a:xfrm>
              <a:off x="2848157" y="2465760"/>
              <a:ext cx="1122690" cy="954107"/>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800" dirty="0">
                  <a:latin typeface="Times New Roman" panose="02020603050405020304" pitchFamily="18" charset="0"/>
                  <a:cs typeface="Times New Roman" panose="02020603050405020304" pitchFamily="18" charset="0"/>
                </a:rPr>
                <a:t>Vollerhebung (</a:t>
              </a:r>
              <a:r>
                <a:rPr lang="de-DE" sz="800" dirty="0" err="1">
                  <a:latin typeface="Times New Roman" panose="02020603050405020304" pitchFamily="18" charset="0"/>
                  <a:cs typeface="Times New Roman" panose="02020603050405020304" pitchFamily="18" charset="0"/>
                </a:rPr>
                <a:t>Census</a:t>
              </a:r>
              <a:r>
                <a:rPr lang="de-DE" sz="800" dirty="0">
                  <a:latin typeface="Times New Roman" panose="02020603050405020304" pitchFamily="18" charset="0"/>
                  <a:cs typeface="Times New Roman" panose="02020603050405020304" pitchFamily="18" charset="0"/>
                </a:rPr>
                <a:t> Bolivien 2024) mit Personen- und Haushaltsdaten. </a:t>
              </a:r>
            </a:p>
            <a:p>
              <a:pPr algn="just"/>
              <a:r>
                <a:rPr lang="de-DE" sz="8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4DAF9141-CF1A-0AEE-165B-92962C2E92B9}"/>
                </a:ext>
              </a:extLst>
            </p:cNvPr>
            <p:cNvSpPr txBox="1"/>
            <p:nvPr/>
          </p:nvSpPr>
          <p:spPr>
            <a:xfrm>
              <a:off x="1220575" y="2458755"/>
              <a:ext cx="1707778" cy="4401205"/>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8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800" dirty="0" err="1">
                  <a:latin typeface="Times New Roman" panose="02020603050405020304" pitchFamily="18" charset="0"/>
                  <a:cs typeface="Times New Roman" panose="02020603050405020304" pitchFamily="18" charset="0"/>
                </a:rPr>
                <a:t>Stepwise</a:t>
              </a:r>
              <a:r>
                <a:rPr lang="de-DE" sz="800" dirty="0">
                  <a:latin typeface="Times New Roman" panose="02020603050405020304" pitchFamily="18" charset="0"/>
                  <a:cs typeface="Times New Roman" panose="02020603050405020304" pitchFamily="18" charset="0"/>
                </a:rPr>
                <a:t>-Regression (</a:t>
              </a:r>
              <a:r>
                <a:rPr lang="de-DE" sz="800" dirty="0" err="1">
                  <a:latin typeface="Times New Roman" panose="02020603050405020304" pitchFamily="18" charset="0"/>
                  <a:cs typeface="Times New Roman" panose="02020603050405020304" pitchFamily="18" charset="0"/>
                </a:rPr>
                <a:t>backward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forward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both</a:t>
              </a:r>
              <a:r>
                <a:rPr lang="de-DE" sz="8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800" dirty="0" err="1">
                  <a:latin typeface="Times New Roman" panose="02020603050405020304" pitchFamily="18" charset="0"/>
                  <a:cs typeface="Times New Roman" panose="02020603050405020304" pitchFamily="18" charset="0"/>
                </a:rPr>
                <a:t>Kovariaten</a:t>
              </a:r>
              <a:r>
                <a:rPr lang="de-DE" sz="8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A6DB7A6F-962E-ED07-E2FC-4DF4C5BA516C}"/>
                    </a:ext>
                  </a:extLst>
                </p:cNvPr>
                <p:cNvSpPr txBox="1"/>
                <p:nvPr/>
              </p:nvSpPr>
              <p:spPr>
                <a:xfrm>
                  <a:off x="257351" y="5288340"/>
                  <a:ext cx="995847" cy="156966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8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800" i="1">
                          <a:latin typeface="Cambria Math" panose="02040503050406030204" pitchFamily="18" charset="0"/>
                        </a:rPr>
                        <m:t>𝑛</m:t>
                      </m:r>
                      <m:r>
                        <a:rPr lang="de-DE" sz="800">
                          <a:latin typeface="Cambria Math" panose="02040503050406030204" pitchFamily="18" charset="0"/>
                        </a:rPr>
                        <m:t>=20</m:t>
                      </m:r>
                    </m:oMath>
                  </a14:m>
                  <a:r>
                    <a:rPr lang="de-DE" sz="8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800" dirty="0">
                      <a:latin typeface="Times New Roman" panose="02020603050405020304" pitchFamily="18" charset="0"/>
                      <a:cs typeface="Times New Roman" panose="02020603050405020304" pitchFamily="18" charset="0"/>
                    </a:rPr>
                    <a:t>angewandt</a:t>
                  </a:r>
                  <a:br>
                    <a:rPr lang="de-DE" sz="800" dirty="0">
                      <a:latin typeface="Times New Roman" panose="02020603050405020304" pitchFamily="18" charset="0"/>
                      <a:cs typeface="Times New Roman" panose="02020603050405020304" pitchFamily="18" charset="0"/>
                    </a:rPr>
                  </a:br>
                  <a:endParaRPr lang="de-DE" sz="8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A6DB7A6F-962E-ED07-E2FC-4DF4C5BA516C}"/>
                    </a:ext>
                  </a:extLst>
                </p:cNvPr>
                <p:cNvSpPr txBox="1">
                  <a:spLocks noRot="1" noChangeAspect="1" noMove="1" noResize="1" noEditPoints="1" noAdjustHandles="1" noChangeArrowheads="1" noChangeShapeType="1" noTextEdit="1"/>
                </p:cNvSpPr>
                <p:nvPr/>
              </p:nvSpPr>
              <p:spPr>
                <a:xfrm>
                  <a:off x="257351" y="5288340"/>
                  <a:ext cx="995847" cy="1569660"/>
                </a:xfrm>
                <a:prstGeom prst="rect">
                  <a:avLst/>
                </a:prstGeom>
                <a:blipFill>
                  <a:blip r:embed="rId17"/>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23C36CC1-2E12-587A-3304-703F9EA34CC0}"/>
              </a:ext>
            </a:extLst>
          </p:cNvPr>
          <p:cNvGrpSpPr/>
          <p:nvPr/>
        </p:nvGrpSpPr>
        <p:grpSpPr>
          <a:xfrm>
            <a:off x="4306383" y="1397876"/>
            <a:ext cx="4551737" cy="4404876"/>
            <a:chOff x="4306383" y="1397876"/>
            <a:chExt cx="4551737" cy="4404876"/>
          </a:xfrm>
        </p:grpSpPr>
        <p:sp>
          <p:nvSpPr>
            <p:cNvPr id="63" name="Textfeld 62">
              <a:extLst>
                <a:ext uri="{FF2B5EF4-FFF2-40B4-BE49-F238E27FC236}">
                  <a16:creationId xmlns:a16="http://schemas.microsoft.com/office/drawing/2014/main" id="{18017F6D-89F2-D32B-60CB-E66491085F8F}"/>
                </a:ext>
              </a:extLst>
            </p:cNvPr>
            <p:cNvSpPr txBox="1">
              <a:spLocks/>
            </p:cNvSpPr>
            <p:nvPr/>
          </p:nvSpPr>
          <p:spPr>
            <a:xfrm>
              <a:off x="6638089" y="1397876"/>
              <a:ext cx="2182525" cy="369332"/>
            </a:xfrm>
            <a:prstGeom prst="rect">
              <a:avLst/>
            </a:prstGeom>
            <a:noFill/>
          </p:spPr>
          <p:txBody>
            <a:bodyPr wrap="square" rtlCol="0">
              <a:spAutoFit/>
            </a:bodyPr>
            <a:lstStyle/>
            <a:p>
              <a:r>
                <a:rPr lang="en-US" dirty="0"/>
                <a:t>TEXT 1</a:t>
              </a:r>
            </a:p>
          </p:txBody>
        </p:sp>
        <p:sp>
          <p:nvSpPr>
            <p:cNvPr id="66" name="Textfeld 65">
              <a:extLst>
                <a:ext uri="{FF2B5EF4-FFF2-40B4-BE49-F238E27FC236}">
                  <a16:creationId xmlns:a16="http://schemas.microsoft.com/office/drawing/2014/main" id="{CEF6BBA1-A6BB-3AC0-2CEF-E903CDDA9966}"/>
                </a:ext>
              </a:extLst>
            </p:cNvPr>
            <p:cNvSpPr txBox="1">
              <a:spLocks/>
            </p:cNvSpPr>
            <p:nvPr/>
          </p:nvSpPr>
          <p:spPr>
            <a:xfrm>
              <a:off x="4306383" y="2713673"/>
              <a:ext cx="2182525" cy="369332"/>
            </a:xfrm>
            <a:prstGeom prst="rect">
              <a:avLst/>
            </a:prstGeom>
            <a:noFill/>
          </p:spPr>
          <p:txBody>
            <a:bodyPr wrap="square" rtlCol="0">
              <a:spAutoFit/>
            </a:bodyPr>
            <a:lstStyle/>
            <a:p>
              <a:r>
                <a:rPr lang="en-US" dirty="0"/>
                <a:t>TEXT 2</a:t>
              </a:r>
            </a:p>
          </p:txBody>
        </p:sp>
        <p:sp>
          <p:nvSpPr>
            <p:cNvPr id="67" name="Textfeld 66">
              <a:extLst>
                <a:ext uri="{FF2B5EF4-FFF2-40B4-BE49-F238E27FC236}">
                  <a16:creationId xmlns:a16="http://schemas.microsoft.com/office/drawing/2014/main" id="{E7F2EFD6-52AD-DA77-E8AF-6FA47C320F86}"/>
                </a:ext>
              </a:extLst>
            </p:cNvPr>
            <p:cNvSpPr txBox="1"/>
            <p:nvPr/>
          </p:nvSpPr>
          <p:spPr>
            <a:xfrm>
              <a:off x="6675595" y="4058471"/>
              <a:ext cx="2182525" cy="369332"/>
            </a:xfrm>
            <a:prstGeom prst="rect">
              <a:avLst/>
            </a:prstGeom>
            <a:noFill/>
          </p:spPr>
          <p:txBody>
            <a:bodyPr wrap="square" rtlCol="0">
              <a:spAutoFit/>
            </a:bodyPr>
            <a:lstStyle/>
            <a:p>
              <a:r>
                <a:rPr lang="en-US" dirty="0"/>
                <a:t>TEXT 3</a:t>
              </a:r>
            </a:p>
          </p:txBody>
        </p:sp>
        <p:sp>
          <p:nvSpPr>
            <p:cNvPr id="68" name="Textfeld 67">
              <a:extLst>
                <a:ext uri="{FF2B5EF4-FFF2-40B4-BE49-F238E27FC236}">
                  <a16:creationId xmlns:a16="http://schemas.microsoft.com/office/drawing/2014/main" id="{DC405424-FFBF-BE68-ADA5-4987F65F81E4}"/>
                </a:ext>
              </a:extLst>
            </p:cNvPr>
            <p:cNvSpPr txBox="1"/>
            <p:nvPr/>
          </p:nvSpPr>
          <p:spPr>
            <a:xfrm>
              <a:off x="4407498" y="5433420"/>
              <a:ext cx="2182525" cy="369332"/>
            </a:xfrm>
            <a:prstGeom prst="rect">
              <a:avLst/>
            </a:prstGeom>
            <a:noFill/>
          </p:spPr>
          <p:txBody>
            <a:bodyPr wrap="square" rtlCol="0">
              <a:spAutoFit/>
            </a:bodyPr>
            <a:lstStyle/>
            <a:p>
              <a:r>
                <a:rPr lang="en-US" dirty="0"/>
                <a:t>TEXT 4</a:t>
              </a:r>
            </a:p>
          </p:txBody>
        </p:sp>
      </p:grpSp>
      <p:sp>
        <p:nvSpPr>
          <p:cNvPr id="69" name="Limitationen TEXT">
            <a:extLst>
              <a:ext uri="{FF2B5EF4-FFF2-40B4-BE49-F238E27FC236}">
                <a16:creationId xmlns:a16="http://schemas.microsoft.com/office/drawing/2014/main" id="{6A012C24-D93A-6A31-F279-D109133E4D9C}"/>
              </a:ext>
            </a:extLst>
          </p:cNvPr>
          <p:cNvSpPr txBox="1"/>
          <p:nvPr/>
        </p:nvSpPr>
        <p:spPr>
          <a:xfrm>
            <a:off x="9149683" y="1322354"/>
            <a:ext cx="2811981" cy="1200329"/>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800" dirty="0" err="1">
                <a:latin typeface="Times New Roman" panose="02020603050405020304" pitchFamily="18" charset="0"/>
                <a:cs typeface="Times New Roman" panose="02020603050405020304" pitchFamily="18" charset="0"/>
              </a:rPr>
              <a:t>n</a:t>
            </a:r>
            <a:r>
              <a:rPr lang="de-DE" sz="800" dirty="0">
                <a:latin typeface="Times New Roman" panose="02020603050405020304" pitchFamily="18" charset="0"/>
                <a:cs typeface="Times New Roman" panose="02020603050405020304" pitchFamily="18" charset="0"/>
              </a:rPr>
              <a:t> stärker schwanken.</a:t>
            </a:r>
            <a:endParaRPr lang="en-US" sz="8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DF4EADD4-47E0-2D60-5BFB-1BD87E5CFB39}"/>
              </a:ext>
            </a:extLst>
          </p:cNvPr>
          <p:cNvSpPr txBox="1"/>
          <p:nvPr/>
        </p:nvSpPr>
        <p:spPr>
          <a:xfrm>
            <a:off x="9144778" y="3282597"/>
            <a:ext cx="2811981" cy="1077218"/>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p:txBody>
      </p:sp>
    </p:spTree>
    <p:extLst>
      <p:ext uri="{BB962C8B-B14F-4D97-AF65-F5344CB8AC3E}">
        <p14:creationId xmlns:p14="http://schemas.microsoft.com/office/powerpoint/2010/main" val="342122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B108494C-4905-31EA-AA19-DE12976F89BB}"/>
            </a:ext>
          </a:extLst>
        </p:cNvPr>
        <p:cNvGrpSpPr/>
        <p:nvPr/>
      </p:nvGrpSpPr>
      <p:grpSpPr>
        <a:xfrm>
          <a:off x="0" y="0"/>
          <a:ext cx="0" cy="0"/>
          <a:chOff x="0" y="0"/>
          <a:chExt cx="0" cy="0"/>
        </a:xfrm>
      </p:grpSpPr>
      <p:grpSp>
        <p:nvGrpSpPr>
          <p:cNvPr id="58" name="Formatierung Ergebnisse">
            <a:extLst>
              <a:ext uri="{FF2B5EF4-FFF2-40B4-BE49-F238E27FC236}">
                <a16:creationId xmlns:a16="http://schemas.microsoft.com/office/drawing/2014/main" id="{89996660-E5BE-A4FB-41EF-E264307E72F9}"/>
              </a:ext>
            </a:extLst>
          </p:cNvPr>
          <p:cNvGrpSpPr>
            <a:grpSpLocks noGrp="1" noUngrp="1" noRot="1" noMove="1" noResize="1"/>
          </p:cNvGrpSpPr>
          <p:nvPr/>
        </p:nvGrpSpPr>
        <p:grpSpPr>
          <a:xfrm>
            <a:off x="4213273" y="1314407"/>
            <a:ext cx="4731535" cy="5399695"/>
            <a:chOff x="4213273" y="1314407"/>
            <a:chExt cx="4731535" cy="5399695"/>
          </a:xfrm>
        </p:grpSpPr>
        <p:sp>
          <p:nvSpPr>
            <p:cNvPr id="48" name="Rechteck 47">
              <a:extLst>
                <a:ext uri="{FF2B5EF4-FFF2-40B4-BE49-F238E27FC236}">
                  <a16:creationId xmlns:a16="http://schemas.microsoft.com/office/drawing/2014/main" id="{72C71098-9524-481C-6CD5-E214E196533E}"/>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4F57B5C7-B8C3-C5EC-9FD9-7C19865A397F}"/>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A21091C3-BE05-7DEA-FF30-2E5DF980B205}"/>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C3FD956C-DA5C-ED57-1F59-CB3F3E097251}"/>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94D61CE6-5D3D-D68E-A874-77157766E8BC}"/>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B3A597F-4B79-3E6E-2C0D-15594BE04D16}"/>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80D34597-7681-35C0-F2C1-D46769478626}"/>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7ED6CB50-D9B5-8295-9824-417F3C465DDA}"/>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Landkarte" descr="Ein Bild, das Karte enthält.&#10;&#10;KI-generierte Inhalte können fehlerhaft sein.">
            <a:extLst>
              <a:ext uri="{FF2B5EF4-FFF2-40B4-BE49-F238E27FC236}">
                <a16:creationId xmlns:a16="http://schemas.microsoft.com/office/drawing/2014/main" id="{180107AD-716C-1F5F-F18F-FC543EDD2B90}"/>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artisticBlur radius="17"/>
                    </a14:imgEffect>
                  </a14:imgLayer>
                </a14:imgProps>
              </a:ext>
            </a:extLst>
          </a:blip>
          <a:stretch>
            <a:fillRect/>
          </a:stretch>
        </p:blipFill>
        <p:spPr>
          <a:xfrm>
            <a:off x="8202639" y="-214313"/>
            <a:ext cx="6602982" cy="9959806"/>
          </a:xfrm>
          <a:prstGeom prst="rect">
            <a:avLst/>
          </a:prstGeom>
        </p:spPr>
      </p:pic>
      <p:sp>
        <p:nvSpPr>
          <p:cNvPr id="10" name="Titel">
            <a:extLst>
              <a:ext uri="{FF2B5EF4-FFF2-40B4-BE49-F238E27FC236}">
                <a16:creationId xmlns:a16="http://schemas.microsoft.com/office/drawing/2014/main" id="{BB54D6EC-4CC5-772C-255B-DB254DEB55CB}"/>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4D7E9FEF-9634-E4A3-B487-E302B4C1DCE8}"/>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5" name="References BOX">
            <a:extLst>
              <a:ext uri="{FF2B5EF4-FFF2-40B4-BE49-F238E27FC236}">
                <a16:creationId xmlns:a16="http://schemas.microsoft.com/office/drawing/2014/main" id="{EC70D6E2-2E6B-A699-E77D-973F5E59E63C}"/>
              </a:ext>
            </a:extLst>
          </p:cNvPr>
          <p:cNvGrpSpPr>
            <a:grpSpLocks noGrp="1" noUngrp="1" noRot="1" noMove="1" noResize="1"/>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E757FC62-FA38-B700-6637-8A1E4B7455DC}"/>
                </a:ext>
              </a:extLst>
            </p:cNvPr>
            <p:cNvSpPr>
              <a:spLocks noGrp="1" noRot="1" noMove="1" noResize="1" noEditPoints="1" noAdjustHandles="1" noChangeArrowheads="1" noChangeShapeType="1"/>
            </p:cNvSpPr>
            <p:nvPr/>
          </p:nvSpPr>
          <p:spPr>
            <a:xfrm>
              <a:off x="8202636" y="5660571"/>
              <a:ext cx="3765453" cy="1049717"/>
            </a:xfrm>
            <a:prstGeom prst="rect">
              <a:avLst/>
            </a:prstGeom>
            <a:solidFill>
              <a:schemeClr val="bg1">
                <a:alpha val="9019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1A7E8B3A-DCB5-6D22-A0CF-7BE48BFB640E}"/>
                </a:ext>
              </a:extLst>
            </p:cNvPr>
            <p:cNvSpPr>
              <a:spLocks noGrp="1" noRot="1" noMove="1" noResize="1" noEditPoints="1" noAdjustHandles="1" noChangeArrowheads="1" noChangeShapeType="1"/>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71CC6CC4-BE2E-8C17-2357-E09740E2EB35}"/>
                </a:ext>
              </a:extLst>
            </p:cNvPr>
            <p:cNvSpPr>
              <a:spLocks noGrp="1" noRot="1" noMove="1" noResize="1" noEditPoints="1" noAdjustHandles="1" noChangeArrowheads="1" noChangeShapeType="1"/>
            </p:cNvSpPr>
            <p:nvPr/>
          </p:nvSpPr>
          <p:spPr>
            <a:xfrm>
              <a:off x="8202635" y="6010655"/>
              <a:ext cx="3765453" cy="699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grpSp>
        <p:nvGrpSpPr>
          <p:cNvPr id="72" name="Motivation BOX">
            <a:extLst>
              <a:ext uri="{FF2B5EF4-FFF2-40B4-BE49-F238E27FC236}">
                <a16:creationId xmlns:a16="http://schemas.microsoft.com/office/drawing/2014/main" id="{1E7987B9-E050-7F83-B76A-FA443D74EFF3}"/>
              </a:ext>
            </a:extLst>
          </p:cNvPr>
          <p:cNvGrpSpPr>
            <a:grpSpLocks noGrp="1" noUngrp="1" noRot="1" noMove="1" noResize="1"/>
          </p:cNvGrpSpPr>
          <p:nvPr/>
        </p:nvGrpSpPr>
        <p:grpSpPr>
          <a:xfrm>
            <a:off x="223908" y="957941"/>
            <a:ext cx="3797568" cy="1012369"/>
            <a:chOff x="223909" y="957941"/>
            <a:chExt cx="3765454" cy="1012369"/>
          </a:xfrm>
        </p:grpSpPr>
        <p:sp>
          <p:nvSpPr>
            <p:cNvPr id="21" name="Rechteck 20">
              <a:extLst>
                <a:ext uri="{FF2B5EF4-FFF2-40B4-BE49-F238E27FC236}">
                  <a16:creationId xmlns:a16="http://schemas.microsoft.com/office/drawing/2014/main" id="{CDB54BC0-415E-EF3D-A0A1-443A27BB4830}"/>
                </a:ext>
              </a:extLst>
            </p:cNvPr>
            <p:cNvSpPr>
              <a:spLocks noGrp="1" noRot="1" noMove="1" noResize="1" noEditPoints="1" noAdjustHandles="1" noChangeArrowheads="1" noChangeShapeType="1"/>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Rechteck 5">
              <a:extLst>
                <a:ext uri="{FF2B5EF4-FFF2-40B4-BE49-F238E27FC236}">
                  <a16:creationId xmlns:a16="http://schemas.microsoft.com/office/drawing/2014/main" id="{67ED065D-8CFB-33D2-4F7F-C869014DE1FF}"/>
                </a:ext>
              </a:extLst>
            </p:cNvPr>
            <p:cNvSpPr>
              <a:spLocks noGrp="1" noRot="1" noMove="1" noResize="1" noEditPoints="1" noAdjustHandles="1" noChangeArrowheads="1" noChangeShapeType="1"/>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EEAB05B0-D283-D01F-EF33-959EAF0E6B15}"/>
              </a:ext>
            </a:extLst>
          </p:cNvPr>
          <p:cNvGrpSpPr>
            <a:grpSpLocks noGrp="1" noUngrp="1" noRot="1" noMove="1" noResize="1"/>
          </p:cNvGrpSpPr>
          <p:nvPr/>
        </p:nvGrpSpPr>
        <p:grpSpPr>
          <a:xfrm>
            <a:off x="223439" y="2087329"/>
            <a:ext cx="3798038" cy="4622959"/>
            <a:chOff x="223439" y="2087329"/>
            <a:chExt cx="3765453" cy="4622959"/>
          </a:xfrm>
        </p:grpSpPr>
        <p:sp>
          <p:nvSpPr>
            <p:cNvPr id="14" name="Rechteck 13">
              <a:extLst>
                <a:ext uri="{FF2B5EF4-FFF2-40B4-BE49-F238E27FC236}">
                  <a16:creationId xmlns:a16="http://schemas.microsoft.com/office/drawing/2014/main" id="{FC0C3DE0-C144-000D-0C54-15BB35331A88}"/>
                </a:ext>
              </a:extLst>
            </p:cNvPr>
            <p:cNvSpPr>
              <a:spLocks noGrp="1" noRot="1" noMove="1" noResize="1" noEditPoints="1" noAdjustHandles="1" noChangeArrowheads="1" noChangeShapeType="1"/>
            </p:cNvSpPr>
            <p:nvPr/>
          </p:nvSpPr>
          <p:spPr>
            <a:xfrm>
              <a:off x="223439" y="2346157"/>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Rechteck 6">
              <a:extLst>
                <a:ext uri="{FF2B5EF4-FFF2-40B4-BE49-F238E27FC236}">
                  <a16:creationId xmlns:a16="http://schemas.microsoft.com/office/drawing/2014/main" id="{6327D85F-46C4-C27C-058D-0AE21B0144C3}"/>
                </a:ext>
              </a:extLst>
            </p:cNvPr>
            <p:cNvSpPr>
              <a:spLocks noGrp="1" noRot="1" noMove="1" noResize="1" noEditPoints="1" noAdjustHandles="1" noChangeArrowheads="1" noChangeShapeType="1"/>
            </p:cNvSpPr>
            <p:nvPr/>
          </p:nvSpPr>
          <p:spPr>
            <a:xfrm>
              <a:off x="223439" y="2087329"/>
              <a:ext cx="3765453" cy="342673"/>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C87A1730-28B9-2D5B-8586-9A41B976C8D3}"/>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633F666D-0F3F-1B21-506B-8E78B28677F1}"/>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D56B6B7E-1688-E7F6-BF79-5DB3DF311722}"/>
                </a:ext>
              </a:extLst>
            </p:cNvPr>
            <p:cNvSpPr>
              <a:spLocks noGrp="1" noRot="1" noMove="1" noResize="1" noEditPoints="1" noAdjustHandles="1" noChangeArrowheads="1" noChangeShapeType="1"/>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8" name="Methoden GRAOPHS">
            <a:extLst>
              <a:ext uri="{FF2B5EF4-FFF2-40B4-BE49-F238E27FC236}">
                <a16:creationId xmlns:a16="http://schemas.microsoft.com/office/drawing/2014/main" id="{D96B0374-3804-D84A-B2B4-8594254073B8}"/>
              </a:ext>
            </a:extLst>
          </p:cNvPr>
          <p:cNvGrpSpPr>
            <a:grpSpLocks noGrp="1" noUngrp="1" noRot="1" noMove="1" noResize="1"/>
          </p:cNvGrpSpPr>
          <p:nvPr/>
        </p:nvGrpSpPr>
        <p:grpSpPr>
          <a:xfrm>
            <a:off x="283048" y="2440360"/>
            <a:ext cx="3682153" cy="4185301"/>
            <a:chOff x="283048" y="2440360"/>
            <a:chExt cx="3682153" cy="4185301"/>
          </a:xfrm>
        </p:grpSpPr>
        <p:pic>
          <p:nvPicPr>
            <p:cNvPr id="38" name="Grafik 37">
              <a:extLst>
                <a:ext uri="{FF2B5EF4-FFF2-40B4-BE49-F238E27FC236}">
                  <a16:creationId xmlns:a16="http://schemas.microsoft.com/office/drawing/2014/main" id="{AA8B1368-72B3-A9F8-DF53-FD10046543BC}"/>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2889894" y="3778014"/>
              <a:ext cx="1075307" cy="2847647"/>
            </a:xfrm>
            <a:prstGeom prst="rect">
              <a:avLst/>
            </a:prstGeom>
          </p:spPr>
        </p:pic>
        <p:pic>
          <p:nvPicPr>
            <p:cNvPr id="39" name="Grafik 38">
              <a:extLst>
                <a:ext uri="{FF2B5EF4-FFF2-40B4-BE49-F238E27FC236}">
                  <a16:creationId xmlns:a16="http://schemas.microsoft.com/office/drawing/2014/main" id="{EAAE16C9-8AE7-EF32-FB17-B96ACDAF67AD}"/>
                </a:ext>
              </a:extLst>
            </p:cNvPr>
            <p:cNvPicPr>
              <a:picLocks noGrp="1" noRot="1" noChangeAspect="1" noMove="1" noResize="1" noEditPoints="1" noAdjustHandles="1" noChangeArrowheads="1" noChangeShapeType="1" noCrop="1"/>
            </p:cNvPicPr>
            <p:nvPr/>
          </p:nvPicPr>
          <p:blipFill>
            <a:blip r:embed="rId8">
              <a:extLst>
                <a:ext uri="{96DAC541-7B7A-43D3-8B79-37D633B846F1}">
                  <asvg:svgBlip xmlns:asvg="http://schemas.microsoft.com/office/drawing/2016/SVG/main" r:embed="rId9"/>
                </a:ext>
              </a:extLst>
            </a:blip>
            <a:stretch>
              <a:fillRect/>
            </a:stretch>
          </p:blipFill>
          <p:spPr>
            <a:xfrm>
              <a:off x="283048" y="2440360"/>
              <a:ext cx="916907" cy="2875498"/>
            </a:xfrm>
            <a:prstGeom prst="rect">
              <a:avLst/>
            </a:prstGeom>
          </p:spPr>
        </p:pic>
      </p:grpSp>
      <p:grpSp>
        <p:nvGrpSpPr>
          <p:cNvPr id="77" name="Ergebnisse GRAPHS">
            <a:extLst>
              <a:ext uri="{FF2B5EF4-FFF2-40B4-BE49-F238E27FC236}">
                <a16:creationId xmlns:a16="http://schemas.microsoft.com/office/drawing/2014/main" id="{F7EF759F-C1FE-0DF6-83CC-639F4F818C9C}"/>
              </a:ext>
            </a:extLst>
          </p:cNvPr>
          <p:cNvGrpSpPr>
            <a:grpSpLocks noGrp="1" noUngrp="1" noRot="1" noMove="1" noResize="1"/>
          </p:cNvGrpSpPr>
          <p:nvPr/>
        </p:nvGrpSpPr>
        <p:grpSpPr>
          <a:xfrm>
            <a:off x="4200194" y="1283190"/>
            <a:ext cx="4689834" cy="5288025"/>
            <a:chOff x="4200194" y="1283190"/>
            <a:chExt cx="4689834" cy="5288025"/>
          </a:xfrm>
        </p:grpSpPr>
        <p:pic>
          <p:nvPicPr>
            <p:cNvPr id="27" name="Grafik 26">
              <a:extLst>
                <a:ext uri="{FF2B5EF4-FFF2-40B4-BE49-F238E27FC236}">
                  <a16:creationId xmlns:a16="http://schemas.microsoft.com/office/drawing/2014/main" id="{E63095F0-E50A-F96F-5CEB-F552272FBDD8}"/>
                </a:ext>
              </a:extLst>
            </p:cNvPr>
            <p:cNvPicPr>
              <a:picLocks noGrp="1" noRot="1" noChangeAspect="1" noMove="1" noResize="1" noEditPoints="1" noAdjustHandles="1" noChangeArrowheads="1" noChangeShapeType="1" noCrop="1"/>
            </p:cNvPicPr>
            <p:nvPr/>
          </p:nvPicPr>
          <p:blipFill>
            <a:blip r:embed="rId10">
              <a:extLst>
                <a:ext uri="{96DAC541-7B7A-43D3-8B79-37D633B846F1}">
                  <asvg:svgBlip xmlns:asvg="http://schemas.microsoft.com/office/drawing/2016/SVG/main" r:embed="rId11"/>
                </a:ext>
              </a:extLst>
            </a:blip>
            <a:srcRect r="69944" b="75008"/>
            <a:stretch>
              <a:fillRect/>
            </a:stretch>
          </p:blipFill>
          <p:spPr>
            <a:xfrm>
              <a:off x="4424526" y="1283190"/>
              <a:ext cx="2102958" cy="1311456"/>
            </a:xfrm>
            <a:prstGeom prst="rect">
              <a:avLst/>
            </a:prstGeom>
          </p:spPr>
        </p:pic>
        <p:pic>
          <p:nvPicPr>
            <p:cNvPr id="29" name="Grafik 28">
              <a:extLst>
                <a:ext uri="{FF2B5EF4-FFF2-40B4-BE49-F238E27FC236}">
                  <a16:creationId xmlns:a16="http://schemas.microsoft.com/office/drawing/2014/main" id="{6B65D97D-E8EB-03C2-8664-0259E3B0F3D2}"/>
                </a:ext>
              </a:extLst>
            </p:cNvPr>
            <p:cNvPicPr>
              <a:picLocks noGrp="1" noRot="1" noChangeAspect="1" noMove="1" noResize="1" noEditPoints="1" noAdjustHandles="1" noChangeArrowheads="1" noChangeShapeType="1" noCrop="1"/>
            </p:cNvPicPr>
            <p:nvPr/>
          </p:nvPicPr>
          <p:blipFill>
            <a:blip r:embed="rId12">
              <a:extLst>
                <a:ext uri="{96DAC541-7B7A-43D3-8B79-37D633B846F1}">
                  <asvg:svgBlip xmlns:asvg="http://schemas.microsoft.com/office/drawing/2016/SVG/main" r:embed="rId13"/>
                </a:ext>
              </a:extLst>
            </a:blip>
            <a:srcRect r="5973" b="21816"/>
            <a:stretch>
              <a:fillRect/>
            </a:stretch>
          </p:blipFill>
          <p:spPr>
            <a:xfrm>
              <a:off x="6638089" y="2645666"/>
              <a:ext cx="2182525" cy="1361076"/>
            </a:xfrm>
            <a:prstGeom prst="rect">
              <a:avLst/>
            </a:prstGeom>
          </p:spPr>
        </p:pic>
        <p:pic>
          <p:nvPicPr>
            <p:cNvPr id="32" name="Grafik 31">
              <a:extLst>
                <a:ext uri="{FF2B5EF4-FFF2-40B4-BE49-F238E27FC236}">
                  <a16:creationId xmlns:a16="http://schemas.microsoft.com/office/drawing/2014/main" id="{F8B3EAE1-F4BB-409D-6AB8-C49030B0ED86}"/>
                </a:ext>
              </a:extLst>
            </p:cNvPr>
            <p:cNvPicPr>
              <a:picLocks noGrp="1" noRot="1" noChangeAspect="1" noMove="1" noResize="1" noEditPoints="1" noAdjustHandles="1" noChangeArrowheads="1" noChangeShapeType="1" noCrop="1"/>
            </p:cNvPicPr>
            <p:nvPr/>
          </p:nvPicPr>
          <p:blipFill>
            <a:blip r:embed="rId14">
              <a:extLst>
                <a:ext uri="{96DAC541-7B7A-43D3-8B79-37D633B846F1}">
                  <asvg:svgBlip xmlns:asvg="http://schemas.microsoft.com/office/drawing/2016/SVG/main" r:embed="rId15"/>
                </a:ext>
              </a:extLst>
            </a:blip>
            <a:srcRect r="35091" b="50000"/>
            <a:stretch>
              <a:fillRect/>
            </a:stretch>
          </p:blipFill>
          <p:spPr>
            <a:xfrm>
              <a:off x="4200194" y="3995647"/>
              <a:ext cx="2355900" cy="1361077"/>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4B044898-7F74-7069-97D5-E87B4A95E011}"/>
                </a:ext>
              </a:extLst>
            </p:cNvPr>
            <p:cNvPicPr>
              <a:picLocks noGrp="1" noRot="1" noChangeAspect="1" noMove="1" noResize="1" noEditPoints="1" noAdjustHandles="1" noChangeArrowheads="1" noChangeShapeType="1" noCrop="1"/>
            </p:cNvPicPr>
            <p:nvPr/>
          </p:nvPicPr>
          <p:blipFill>
            <a:blip r:embed="rId16"/>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172B5196-3779-CC8D-6512-7544585F813E}"/>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94BE61E9-C519-BA78-5792-CD126D84B77A}"/>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Rechteck 41">
              <a:extLst>
                <a:ext uri="{FF2B5EF4-FFF2-40B4-BE49-F238E27FC236}">
                  <a16:creationId xmlns:a16="http://schemas.microsoft.com/office/drawing/2014/main" id="{12615497-4CDF-794D-BE34-C67C8BB01C7F}"/>
                </a:ext>
              </a:extLst>
            </p:cNvPr>
            <p:cNvSpPr>
              <a:spLocks noGrp="1" noRot="1" noMove="1" noResize="1" noEditPoints="1" noAdjustHandles="1" noChangeArrowheads="1" noChangeShapeType="1"/>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grpSp>
      <p:grpSp>
        <p:nvGrpSpPr>
          <p:cNvPr id="76" name="Limitationen BOX">
            <a:extLst>
              <a:ext uri="{FF2B5EF4-FFF2-40B4-BE49-F238E27FC236}">
                <a16:creationId xmlns:a16="http://schemas.microsoft.com/office/drawing/2014/main" id="{C428D00C-CC53-3886-DBF9-F4B797E4C716}"/>
              </a:ext>
            </a:extLst>
          </p:cNvPr>
          <p:cNvGrpSpPr>
            <a:grpSpLocks noGrp="1" noUngrp="1" noRot="1" noMove="1" noResize="1"/>
          </p:cNvGrpSpPr>
          <p:nvPr/>
        </p:nvGrpSpPr>
        <p:grpSpPr>
          <a:xfrm>
            <a:off x="9155639" y="2930762"/>
            <a:ext cx="2812450" cy="2569286"/>
            <a:chOff x="9155639" y="2930762"/>
            <a:chExt cx="2812450" cy="2569286"/>
          </a:xfrm>
        </p:grpSpPr>
        <p:sp>
          <p:nvSpPr>
            <p:cNvPr id="20" name="Rechteck 19">
              <a:extLst>
                <a:ext uri="{FF2B5EF4-FFF2-40B4-BE49-F238E27FC236}">
                  <a16:creationId xmlns:a16="http://schemas.microsoft.com/office/drawing/2014/main" id="{738AC46E-4EC9-83D0-C976-B69290EE66E6}"/>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Rechteck 42">
              <a:extLst>
                <a:ext uri="{FF2B5EF4-FFF2-40B4-BE49-F238E27FC236}">
                  <a16:creationId xmlns:a16="http://schemas.microsoft.com/office/drawing/2014/main" id="{4DAD008F-BA07-1C2D-457D-5DBC5B1835E3}"/>
                </a:ext>
              </a:extLst>
            </p:cNvPr>
            <p:cNvSpPr>
              <a:spLocks noGrp="1" noRot="1" noMove="1" noResize="1" noEditPoints="1" noAdjustHandles="1" noChangeArrowheads="1" noChangeShapeType="1"/>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grpSp>
      <p:sp>
        <p:nvSpPr>
          <p:cNvPr id="8" name="Motivation TEXT">
            <a:extLst>
              <a:ext uri="{FF2B5EF4-FFF2-40B4-BE49-F238E27FC236}">
                <a16:creationId xmlns:a16="http://schemas.microsoft.com/office/drawing/2014/main" id="{69A3CF9C-EBDE-4BE6-3090-22F2D4CC5786}"/>
              </a:ext>
            </a:extLst>
          </p:cNvPr>
          <p:cNvSpPr txBox="1">
            <a:spLocks noGrp="1" noRot="1" noMove="1" noResize="1" noEditPoints="1" noAdjustHandles="1" noChangeArrowheads="1" noChangeShapeType="1"/>
          </p:cNvSpPr>
          <p:nvPr/>
        </p:nvSpPr>
        <p:spPr>
          <a:xfrm>
            <a:off x="226201" y="1312902"/>
            <a:ext cx="3685254" cy="584775"/>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Ein Simulationsansatz ermöglicht den direkten Vergleich der Schätzungen mit der bekannten wahren Verteilung der Zielvariable.</a:t>
            </a:r>
            <a:endParaRPr lang="en-US" sz="8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54FF70C-B71F-3F77-931A-7B3C9F805919}"/>
              </a:ext>
            </a:extLst>
          </p:cNvPr>
          <p:cNvGrpSpPr>
            <a:grpSpLocks noGrp="1" noUngrp="1" noRot="1" noMove="1" noResize="1"/>
          </p:cNvGrpSpPr>
          <p:nvPr/>
        </p:nvGrpSpPr>
        <p:grpSpPr>
          <a:xfrm>
            <a:off x="257351" y="2458755"/>
            <a:ext cx="3713496" cy="4524315"/>
            <a:chOff x="257351" y="2458755"/>
            <a:chExt cx="3713496" cy="4524315"/>
          </a:xfrm>
        </p:grpSpPr>
        <p:sp>
          <p:nvSpPr>
            <p:cNvPr id="9" name="Textfeld 8">
              <a:extLst>
                <a:ext uri="{FF2B5EF4-FFF2-40B4-BE49-F238E27FC236}">
                  <a16:creationId xmlns:a16="http://schemas.microsoft.com/office/drawing/2014/main" id="{498F87AA-CB66-C7AB-DA53-AD8A086C45F0}"/>
                </a:ext>
              </a:extLst>
            </p:cNvPr>
            <p:cNvSpPr txBox="1">
              <a:spLocks noGrp="1" noRot="1" noMove="1" noResize="1" noEditPoints="1" noAdjustHandles="1" noChangeArrowheads="1" noChangeShapeType="1"/>
            </p:cNvSpPr>
            <p:nvPr/>
          </p:nvSpPr>
          <p:spPr>
            <a:xfrm>
              <a:off x="2848157" y="2465760"/>
              <a:ext cx="1122690" cy="954107"/>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800" dirty="0">
                  <a:latin typeface="Times New Roman" panose="02020603050405020304" pitchFamily="18" charset="0"/>
                  <a:cs typeface="Times New Roman" panose="02020603050405020304" pitchFamily="18" charset="0"/>
                </a:rPr>
                <a:t>Vollerhebung (</a:t>
              </a:r>
              <a:r>
                <a:rPr lang="de-DE" sz="800" dirty="0" err="1">
                  <a:latin typeface="Times New Roman" panose="02020603050405020304" pitchFamily="18" charset="0"/>
                  <a:cs typeface="Times New Roman" panose="02020603050405020304" pitchFamily="18" charset="0"/>
                </a:rPr>
                <a:t>Census</a:t>
              </a:r>
              <a:r>
                <a:rPr lang="de-DE" sz="800" dirty="0">
                  <a:latin typeface="Times New Roman" panose="02020603050405020304" pitchFamily="18" charset="0"/>
                  <a:cs typeface="Times New Roman" panose="02020603050405020304" pitchFamily="18" charset="0"/>
                </a:rPr>
                <a:t> Bolivien 2024) mit Personen- und Haushaltsdaten. </a:t>
              </a:r>
            </a:p>
            <a:p>
              <a:pPr algn="just"/>
              <a:r>
                <a:rPr lang="de-DE" sz="8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0B626D60-89E6-9B35-8095-FA11BC1987F0}"/>
                </a:ext>
              </a:extLst>
            </p:cNvPr>
            <p:cNvSpPr txBox="1">
              <a:spLocks noGrp="1" noRot="1" noMove="1" noResize="1" noEditPoints="1" noAdjustHandles="1" noChangeArrowheads="1" noChangeShapeType="1"/>
            </p:cNvSpPr>
            <p:nvPr/>
          </p:nvSpPr>
          <p:spPr>
            <a:xfrm>
              <a:off x="1220575" y="2458755"/>
              <a:ext cx="1707778" cy="4524315"/>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endParaRPr lang="de-DE" sz="800" b="1" dirty="0">
                <a:latin typeface="Times New Roman" panose="02020603050405020304" pitchFamily="18" charset="0"/>
                <a:cs typeface="Times New Roman" panose="02020603050405020304" pitchFamily="18" charset="0"/>
              </a:endParaRPr>
            </a:p>
            <a:p>
              <a:pPr algn="just"/>
              <a:r>
                <a:rPr lang="de-DE" sz="8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800" dirty="0" err="1">
                  <a:latin typeface="Times New Roman" panose="02020603050405020304" pitchFamily="18" charset="0"/>
                  <a:cs typeface="Times New Roman" panose="02020603050405020304" pitchFamily="18" charset="0"/>
                </a:rPr>
                <a:t>Stepwise</a:t>
              </a:r>
              <a:r>
                <a:rPr lang="de-DE" sz="800" dirty="0">
                  <a:latin typeface="Times New Roman" panose="02020603050405020304" pitchFamily="18" charset="0"/>
                  <a:cs typeface="Times New Roman" panose="02020603050405020304" pitchFamily="18" charset="0"/>
                </a:rPr>
                <a:t>-Regression (</a:t>
              </a:r>
              <a:r>
                <a:rPr lang="de-DE" sz="800" dirty="0" err="1">
                  <a:latin typeface="Times New Roman" panose="02020603050405020304" pitchFamily="18" charset="0"/>
                  <a:cs typeface="Times New Roman" panose="02020603050405020304" pitchFamily="18" charset="0"/>
                </a:rPr>
                <a:t>backward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forward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both</a:t>
              </a:r>
              <a:r>
                <a:rPr lang="de-DE" sz="8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800" dirty="0" err="1">
                  <a:latin typeface="Times New Roman" panose="02020603050405020304" pitchFamily="18" charset="0"/>
                  <a:cs typeface="Times New Roman" panose="02020603050405020304" pitchFamily="18" charset="0"/>
                </a:rPr>
                <a:t>Kovariaten</a:t>
              </a:r>
              <a:r>
                <a:rPr lang="de-DE" sz="8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0DC213C4-C671-AAE6-4855-FA0811E838F9}"/>
                    </a:ext>
                  </a:extLst>
                </p:cNvPr>
                <p:cNvSpPr txBox="1">
                  <a:spLocks noGrp="1" noRot="1" noMove="1" noResize="1" noEditPoints="1" noAdjustHandles="1" noChangeArrowheads="1" noChangeShapeType="1"/>
                </p:cNvSpPr>
                <p:nvPr/>
              </p:nvSpPr>
              <p:spPr>
                <a:xfrm>
                  <a:off x="257351" y="5288340"/>
                  <a:ext cx="995847" cy="156966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8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800" i="1">
                          <a:latin typeface="Cambria Math" panose="02040503050406030204" pitchFamily="18" charset="0"/>
                        </a:rPr>
                        <m:t>𝑛</m:t>
                      </m:r>
                      <m:r>
                        <a:rPr lang="de-DE" sz="800">
                          <a:latin typeface="Cambria Math" panose="02040503050406030204" pitchFamily="18" charset="0"/>
                        </a:rPr>
                        <m:t>=20</m:t>
                      </m:r>
                    </m:oMath>
                  </a14:m>
                  <a:r>
                    <a:rPr lang="de-DE" sz="8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800" dirty="0">
                      <a:latin typeface="Times New Roman" panose="02020603050405020304" pitchFamily="18" charset="0"/>
                      <a:cs typeface="Times New Roman" panose="02020603050405020304" pitchFamily="18" charset="0"/>
                    </a:rPr>
                    <a:t>angewandt</a:t>
                  </a:r>
                  <a:br>
                    <a:rPr lang="de-DE" sz="800" dirty="0">
                      <a:latin typeface="Times New Roman" panose="02020603050405020304" pitchFamily="18" charset="0"/>
                      <a:cs typeface="Times New Roman" panose="02020603050405020304" pitchFamily="18" charset="0"/>
                    </a:rPr>
                  </a:br>
                  <a:endParaRPr lang="de-DE" sz="8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0DC213C4-C671-AAE6-4855-FA0811E838F9}"/>
                    </a:ext>
                  </a:extLst>
                </p:cNvPr>
                <p:cNvSpPr txBox="1">
                  <a:spLocks noGrp="1" noRot="1" noChangeAspect="1" noMove="1" noResize="1" noEditPoints="1" noAdjustHandles="1" noChangeArrowheads="1" noChangeShapeType="1" noTextEdit="1"/>
                </p:cNvSpPr>
                <p:nvPr/>
              </p:nvSpPr>
              <p:spPr>
                <a:xfrm>
                  <a:off x="257351" y="5288340"/>
                  <a:ext cx="995847" cy="1569660"/>
                </a:xfrm>
                <a:prstGeom prst="rect">
                  <a:avLst/>
                </a:prstGeom>
                <a:blipFill>
                  <a:blip r:embed="rId17"/>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BAA83B68-5EDD-7A05-C302-9C6B9EE464C8}"/>
              </a:ext>
            </a:extLst>
          </p:cNvPr>
          <p:cNvGrpSpPr>
            <a:grpSpLocks noGrp="1" noUngrp="1" noRot="1" noMove="1" noResize="1"/>
          </p:cNvGrpSpPr>
          <p:nvPr/>
        </p:nvGrpSpPr>
        <p:grpSpPr>
          <a:xfrm>
            <a:off x="4306383" y="1397876"/>
            <a:ext cx="4551737" cy="5112762"/>
            <a:chOff x="4306383" y="1397876"/>
            <a:chExt cx="4551737" cy="5112762"/>
          </a:xfrm>
        </p:grpSpPr>
        <p:sp>
          <p:nvSpPr>
            <p:cNvPr id="63" name="Textfeld 62">
              <a:extLst>
                <a:ext uri="{FF2B5EF4-FFF2-40B4-BE49-F238E27FC236}">
                  <a16:creationId xmlns:a16="http://schemas.microsoft.com/office/drawing/2014/main" id="{CA4F6E97-0D1A-7313-ABB1-0409983A3068}"/>
                </a:ext>
              </a:extLst>
            </p:cNvPr>
            <p:cNvSpPr txBox="1">
              <a:spLocks noGrp="1" noRot="1" noMove="1" noResize="1" noEditPoints="1" noAdjustHandles="1" noChangeArrowheads="1" noChangeShapeType="1"/>
            </p:cNvSpPr>
            <p:nvPr/>
          </p:nvSpPr>
          <p:spPr>
            <a:xfrm>
              <a:off x="6638089" y="1397876"/>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6" name="Textfeld 65">
              <a:extLst>
                <a:ext uri="{FF2B5EF4-FFF2-40B4-BE49-F238E27FC236}">
                  <a16:creationId xmlns:a16="http://schemas.microsoft.com/office/drawing/2014/main" id="{4E332B1C-8549-FF4C-8DE1-2785D6FCA4DE}"/>
                </a:ext>
              </a:extLst>
            </p:cNvPr>
            <p:cNvSpPr txBox="1">
              <a:spLocks noGrp="1" noRot="1" noMove="1" noResize="1" noEditPoints="1" noAdjustHandles="1" noChangeArrowheads="1" noChangeShapeType="1"/>
            </p:cNvSpPr>
            <p:nvPr/>
          </p:nvSpPr>
          <p:spPr>
            <a:xfrm>
              <a:off x="4306383" y="2713673"/>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2CA36917-5C6D-D871-6C5D-12F7B8FACB55}"/>
                </a:ext>
              </a:extLst>
            </p:cNvPr>
            <p:cNvSpPr txBox="1">
              <a:spLocks noGrp="1" noRot="1" noMove="1" noResize="1" noEditPoints="1" noAdjustHandles="1" noChangeArrowheads="1" noChangeShapeType="1"/>
            </p:cNvSpPr>
            <p:nvPr/>
          </p:nvSpPr>
          <p:spPr>
            <a:xfrm>
              <a:off x="6675595" y="4058471"/>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703FE0EF-7D57-18CD-AF60-4F1193D34AE8}"/>
                </a:ext>
              </a:extLst>
            </p:cNvPr>
            <p:cNvSpPr txBox="1">
              <a:spLocks noGrp="1" noRot="1" noMove="1" noResize="1" noEditPoints="1" noAdjustHandles="1" noChangeArrowheads="1" noChangeShapeType="1"/>
            </p:cNvSpPr>
            <p:nvPr/>
          </p:nvSpPr>
          <p:spPr>
            <a:xfrm>
              <a:off x="4407498" y="5433420"/>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2B3EAC8F-1108-5B48-3F33-6E9205A2D15D}"/>
              </a:ext>
            </a:extLst>
          </p:cNvPr>
          <p:cNvSpPr txBox="1">
            <a:spLocks noGrp="1" noRot="1" noMove="1" noResize="1" noEditPoints="1" noAdjustHandles="1" noChangeArrowheads="1" noChangeShapeType="1"/>
          </p:cNvSpPr>
          <p:nvPr/>
        </p:nvSpPr>
        <p:spPr>
          <a:xfrm>
            <a:off x="9149683" y="1322354"/>
            <a:ext cx="2811981" cy="1200329"/>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800" dirty="0" err="1">
                <a:latin typeface="Times New Roman" panose="02020603050405020304" pitchFamily="18" charset="0"/>
                <a:cs typeface="Times New Roman" panose="02020603050405020304" pitchFamily="18" charset="0"/>
              </a:rPr>
              <a:t>n</a:t>
            </a:r>
            <a:r>
              <a:rPr lang="de-DE" sz="800" dirty="0">
                <a:latin typeface="Times New Roman" panose="02020603050405020304" pitchFamily="18" charset="0"/>
                <a:cs typeface="Times New Roman" panose="02020603050405020304" pitchFamily="18" charset="0"/>
              </a:rPr>
              <a:t> stärker schwanken.</a:t>
            </a:r>
            <a:endParaRPr lang="en-US" sz="8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97CA6F40-296B-2919-11A7-20A0A9E2BD2A}"/>
              </a:ext>
            </a:extLst>
          </p:cNvPr>
          <p:cNvSpPr txBox="1">
            <a:spLocks noGrp="1" noRot="1" noMove="1" noResize="1" noEditPoints="1" noAdjustHandles="1" noChangeArrowheads="1" noChangeShapeType="1"/>
          </p:cNvSpPr>
          <p:nvPr/>
        </p:nvSpPr>
        <p:spPr>
          <a:xfrm>
            <a:off x="9144778" y="3282597"/>
            <a:ext cx="2811981" cy="2308324"/>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800" dirty="0">
              <a:latin typeface="Times New Roman" panose="02020603050405020304" pitchFamily="18" charset="0"/>
              <a:cs typeface="Times New Roman" panose="02020603050405020304" pitchFamily="18" charset="0"/>
            </a:endParaRPr>
          </a:p>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05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9DC3C56F-C5D7-C24C-23F2-75D1DF479B4B}"/>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933429E3-6DB1-0893-4090-1BD65448668D}"/>
              </a:ext>
            </a:extLst>
          </p:cNvPr>
          <p:cNvPicPr>
            <a:picLocks noGrp="1" noRot="1" noChangeAspect="1" noMove="1" noResize="1" noEditPoints="1" noAdjustHandles="1" noChangeArrowheads="1" noChangeShapeType="1" noCrop="1"/>
          </p:cNvPicPr>
          <p:nvPr/>
        </p:nvPicPr>
        <p:blipFill>
          <a:blip r:embed="rId3"/>
          <a:srcRect t="716" r="1610"/>
          <a:stretch>
            <a:fillRect/>
          </a:stretch>
        </p:blipFill>
        <p:spPr>
          <a:xfrm>
            <a:off x="8417173" y="-67038"/>
            <a:ext cx="4465133" cy="6808905"/>
          </a:xfrm>
          <a:prstGeom prst="rect">
            <a:avLst/>
          </a:prstGeom>
        </p:spPr>
      </p:pic>
      <p:sp>
        <p:nvSpPr>
          <p:cNvPr id="10" name="Titel">
            <a:extLst>
              <a:ext uri="{FF2B5EF4-FFF2-40B4-BE49-F238E27FC236}">
                <a16:creationId xmlns:a16="http://schemas.microsoft.com/office/drawing/2014/main" id="{36015FB3-DDA9-4A6C-1B89-068614DC6FEF}"/>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BE284FCC-5815-9E0F-CBEA-21334333055F}"/>
              </a:ext>
            </a:extLst>
          </p:cNvPr>
          <p:cNvPicPr>
            <a:picLocks noGrp="1" noRot="1" noChangeAspect="1" noMove="1" noResize="1" noEditPoints="1" noAdjustHandles="1" noChangeArrowheads="1" noChangeShapeType="1" noCrop="1"/>
          </p:cNvPicPr>
          <p:nvPr/>
        </p:nvPicPr>
        <p:blipFill>
          <a:blip r:embed="rId4"/>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691731C3-31C5-A406-D155-1EC02519E53D}"/>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724C3E38-06E0-B7CA-B238-56877FD5C13B}"/>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4DD7ED51-D8A8-F855-4D3C-18643610E8E6}"/>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F0C785B4-12D4-FDBC-75C3-7E9AE12FAF8C}"/>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2BF8CA8-E871-97D3-D5C3-44427A16F6B6}"/>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B03D12F5-E4D7-ED35-92F0-47CDC3E04959}"/>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0FD52CBC-02C7-0001-973B-26AD17CE7090}"/>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2BD7232F-030C-271E-E44E-2E5EE3CE9C41}"/>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3A3A0D28-FBC0-B61E-DAFB-9ECEF74112FC}"/>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0D798753-FBD2-A322-7B02-A7802E2042F5}"/>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54B57A12-2245-358A-9A4A-2AE715735BDF}"/>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7DC1C5E1-A248-F19B-7DC9-E1D710F5E283}"/>
                </a:ext>
              </a:extLst>
            </p:cNvPr>
            <p:cNvPicPr>
              <a:picLocks noGrp="1" noRot="1" noChangeAspect="1" noMove="1" noResize="1" noEditPoints="1" noAdjustHandles="1" noChangeArrowheads="1" noChangeShapeType="1" noCrop="1"/>
            </p:cNvPicPr>
            <p:nvPr/>
          </p:nvPicPr>
          <p:blipFill>
            <a:blip r:embed="rId7"/>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931DDB4E-CBF7-E046-94BD-A291BD4DA217}"/>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D8FEA6FF-FADF-6E14-8DB2-DA41A67CCD55}"/>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E1041774-047E-64DA-5782-CF2F6A01618D}"/>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F4295E55-A6F1-085F-EC78-85E1DDDFE045}"/>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A6E26BAD-A43A-5E0A-F9A1-2D5E39A72605}"/>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7171261A-A35F-B564-7137-3665F8C0A795}"/>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09AA2046-DA18-4C23-9F42-1C29BA171DD5}"/>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0CFB05A6-655E-9589-2ED6-1C5BEC3DD007}"/>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1A0AA74B-35AB-8004-43C4-D64CAA4E8CD8}"/>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45A16924-D298-A153-812E-E72183D98BC5}"/>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6B77CBED-5E1A-0722-EBC4-2299C362FBE5}"/>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0D088343-9964-B6BC-8632-D74D2C8EFC5F}"/>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682A563B-6997-3752-0CAF-A0D484824BF5}"/>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682A563B-6997-3752-0CAF-A0D484824BF5}"/>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8"/>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A8FC02A0-7091-30F9-3251-60C7DACF1376}"/>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0B94B118-E313-664C-159D-FF33595BB63B}"/>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CC656090-11FE-4CAF-99E9-01F33B6798F1}"/>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94078639-927D-AA6F-35B1-3CE6BC25DD8A}"/>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3FE87606-43A8-72EA-D5AC-BFA4A1CCB0EB}"/>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1D6E4A3A-7C64-59DC-38AC-E8DC43E42F92}"/>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4B8CD023-CE0F-63AC-057A-E2F816C252B3}"/>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41A44204-02AC-49E5-0F78-CDD008F58454}"/>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CB662D8C-C79A-BC05-D791-3FEE7EAAAD9F}"/>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80CC20AC-7DB4-2F94-502B-EE18D25F46A2}"/>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6050FD23-006D-6F2D-4B4D-DC511A975EE4}"/>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DA8C070E-922A-E44F-452F-822AD5892EFE}"/>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3BAD87FE-F21E-5236-7DAC-36B1878A6982}"/>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6CBBD2CF-A867-36A8-FE0C-85F8C4505A53}"/>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5AA1D0B4-43A9-1119-1830-BAED12E10501}"/>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C2630B1E-9535-743A-0C10-8D673B6DE99D}"/>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C4F4812A-9866-CA62-5499-9A77F4689ED2}"/>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9647F02D-42EE-80DF-1D75-C1B53174E150}"/>
                </a:ext>
              </a:extLst>
            </p:cNvPr>
            <p:cNvPicPr>
              <a:picLocks noGrp="1" noRot="1" noChangeAspect="1" noMove="1" noResize="1" noEditPoints="1" noAdjustHandles="1" noChangeArrowheads="1" noChangeShapeType="1" noCrop="1"/>
            </p:cNvPicPr>
            <p:nvPr/>
          </p:nvPicPr>
          <p:blipFill>
            <a:blip r:embed="rId9"/>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1B1B2D07-3716-2B95-D495-744CF43445E6}"/>
                </a:ext>
              </a:extLst>
            </p:cNvPr>
            <p:cNvPicPr>
              <a:picLocks noGrp="1" noRot="1" noChangeAspect="1" noMove="1" noResize="1" noEditPoints="1" noAdjustHandles="1" noChangeArrowheads="1" noChangeShapeType="1" noCrop="1"/>
            </p:cNvPicPr>
            <p:nvPr/>
          </p:nvPicPr>
          <p:blipFill>
            <a:blip r:embed="rId10"/>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7C154E1A-3D45-7F4B-BBC3-AB854544B848}"/>
              </a:ext>
            </a:extLst>
          </p:cNvPr>
          <p:cNvPicPr>
            <a:picLocks noChangeAspect="1"/>
          </p:cNvPicPr>
          <p:nvPr/>
        </p:nvPicPr>
        <p:blipFill>
          <a:blip r:embed="rId11"/>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D95BED4B-5182-F43A-B78B-F04A89EDAD01}"/>
              </a:ext>
            </a:extLst>
          </p:cNvPr>
          <p:cNvPicPr>
            <a:picLocks noChangeAspect="1"/>
          </p:cNvPicPr>
          <p:nvPr/>
        </p:nvPicPr>
        <p:blipFill>
          <a:blip r:embed="rId12"/>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B20482A1-86F0-455A-1F8E-6F9ECDB1F81A}"/>
              </a:ext>
            </a:extLst>
          </p:cNvPr>
          <p:cNvPicPr>
            <a:picLocks noChangeAspect="1"/>
          </p:cNvPicPr>
          <p:nvPr/>
        </p:nvPicPr>
        <p:blipFill>
          <a:blip r:embed="rId13"/>
          <a:stretch>
            <a:fillRect/>
          </a:stretch>
        </p:blipFill>
        <p:spPr>
          <a:xfrm>
            <a:off x="4440936" y="4029754"/>
            <a:ext cx="2099848" cy="1399898"/>
          </a:xfrm>
          <a:prstGeom prst="rect">
            <a:avLst/>
          </a:prstGeom>
        </p:spPr>
      </p:pic>
    </p:spTree>
    <p:extLst>
      <p:ext uri="{BB962C8B-B14F-4D97-AF65-F5344CB8AC3E}">
        <p14:creationId xmlns:p14="http://schemas.microsoft.com/office/powerpoint/2010/main" val="49577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3405A878-FED7-3E4E-0E00-719BF72AE10C}"/>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A4913006-319B-99CD-58FC-B57E3EB11991}"/>
              </a:ext>
            </a:extLst>
          </p:cNvPr>
          <p:cNvPicPr>
            <a:picLocks noGrp="1" noRot="1" noChangeAspect="1" noMove="1" noResize="1" noEditPoints="1" noAdjustHandles="1" noChangeArrowheads="1" noChangeShapeType="1" noCrop="1"/>
          </p:cNvPicPr>
          <p:nvPr/>
        </p:nvPicPr>
        <p:blipFill>
          <a:blip r:embed="rId3"/>
          <a:srcRect t="716" r="1610"/>
          <a:stretch>
            <a:fillRect/>
          </a:stretch>
        </p:blipFill>
        <p:spPr>
          <a:xfrm>
            <a:off x="8417173" y="-67038"/>
            <a:ext cx="4465133" cy="6808905"/>
          </a:xfrm>
          <a:prstGeom prst="rect">
            <a:avLst/>
          </a:prstGeom>
        </p:spPr>
      </p:pic>
      <p:sp>
        <p:nvSpPr>
          <p:cNvPr id="10" name="Titel">
            <a:extLst>
              <a:ext uri="{FF2B5EF4-FFF2-40B4-BE49-F238E27FC236}">
                <a16:creationId xmlns:a16="http://schemas.microsoft.com/office/drawing/2014/main" id="{18D944B5-BA3F-7636-584A-A99A8B87C1C0}"/>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F6AB185B-04F8-64EB-FCA7-3EC35FC893A2}"/>
              </a:ext>
            </a:extLst>
          </p:cNvPr>
          <p:cNvPicPr>
            <a:picLocks noGrp="1" noRot="1" noChangeAspect="1" noMove="1" noResize="1" noEditPoints="1" noAdjustHandles="1" noChangeArrowheads="1" noChangeShapeType="1" noCrop="1"/>
          </p:cNvPicPr>
          <p:nvPr/>
        </p:nvPicPr>
        <p:blipFill>
          <a:blip r:embed="rId4"/>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3D78F404-B936-4C78-725A-FB28E0C8B0AC}"/>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2815F094-D961-BA94-3251-7780129C5C6D}"/>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FCF0BA44-168B-52A8-7BF5-1A1B4548AA6A}"/>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648C92E7-98AE-D331-CF6C-6822885F2844}"/>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BAB0DBB-F14B-AD0E-64AC-8ECA02D093FF}"/>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A5D36FBD-F1B7-3F2C-B949-A3FEAB80ED0F}"/>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2D2776A-1CEC-D8EC-85F4-561B6B1A6C4F}"/>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9914E772-3F48-ECF1-9CDE-0B60BD2059A6}"/>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3F5A3929-6BA5-3415-8A51-B2D2129FA94B}"/>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B54B786B-07BD-FEF3-FEAE-1F7B18CB94C8}"/>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2F33468F-0203-61AA-BD9F-E6E5B4BEE3C1}"/>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7AC2FCF8-C79A-D909-A31C-B62C1CF0723F}"/>
                </a:ext>
              </a:extLst>
            </p:cNvPr>
            <p:cNvPicPr>
              <a:picLocks noGrp="1" noRot="1" noChangeAspect="1" noMove="1" noResize="1" noEditPoints="1" noAdjustHandles="1" noChangeArrowheads="1" noChangeShapeType="1" noCrop="1"/>
            </p:cNvPicPr>
            <p:nvPr/>
          </p:nvPicPr>
          <p:blipFill>
            <a:blip r:embed="rId7"/>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4C5CE67E-DAF6-69CB-2B2F-072D0F7F7D3D}"/>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E7FDDC82-B885-A839-A671-4DB780E3CF30}"/>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250447F9-C83F-DDF2-0CCE-6C892EE4B131}"/>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B06CFAEA-A9C0-2C34-82CF-407DE71697B7}"/>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01475BA7-F1C4-72C5-7095-45164CBDC91B}"/>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1C1AAE8A-FC75-25DF-4BEB-DBE4A734BFC7}"/>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C2B381C2-E527-A1AE-6C65-74879098B11B}"/>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FA6CFA0C-2570-6583-96AB-DCBB131FC94F}"/>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16E784F1-5A20-EB6B-6759-B46B1964D132}"/>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B172AAA-060C-088E-94DB-7A3D5827B7F7}"/>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4F5AF8AB-C4C0-33F7-E789-9028113E7069}"/>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7A6AA7E4-2DEB-DDA5-D330-6042C6BF2820}"/>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33F9BE18-058B-529C-96AB-3B1B00685F25}"/>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33F9BE18-058B-529C-96AB-3B1B00685F25}"/>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8"/>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3983543A-8003-FCC8-B1C4-DDFFEA198B1E}"/>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655F92F6-171D-D45E-41B8-B565DA511D3F}"/>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CC88432A-CA9B-D4C9-959D-40A48826B0F6}"/>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0B8D39C4-4A23-AD49-237D-2E3877E3E9F3}"/>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A279284E-0C64-E124-159B-579E54C7A91A}"/>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16A7A589-8D38-D22D-15B7-93BE8A2ED278}"/>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F0074AF9-6BCF-19CF-FF7F-697FDDBB121F}"/>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517107C8-179D-AD76-BAC5-DB4D733CE28C}"/>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29B2CD38-20FC-148E-EE6F-CD8680C5BBCF}"/>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57D863CE-25C5-EECD-5376-4BF46A21586F}"/>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91BB9C7E-FDB4-CA9B-972F-EF79488445AF}"/>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38EB397B-2BE7-A94E-F006-1B81904E8874}"/>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761C0B93-8A10-EF2B-B9BA-AECBA07E046F}"/>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A4D0710A-D989-593A-D506-830028644497}"/>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C8350BBB-F83B-8A3A-15EC-8E457BBE8BE5}"/>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C7D11BA5-0948-6CDA-1F16-DC06A6CC9DE0}"/>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ACA0241F-0229-501B-9D50-33E39E2759A8}"/>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B3F44A01-CA98-3589-D0C6-4A216FEEA9C9}"/>
                </a:ext>
              </a:extLst>
            </p:cNvPr>
            <p:cNvPicPr>
              <a:picLocks noGrp="1" noRot="1" noChangeAspect="1" noMove="1" noResize="1" noEditPoints="1" noAdjustHandles="1" noChangeArrowheads="1" noChangeShapeType="1" noCrop="1"/>
            </p:cNvPicPr>
            <p:nvPr/>
          </p:nvPicPr>
          <p:blipFill>
            <a:blip r:embed="rId9"/>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A4E944F2-6CA9-96F8-3329-D4D7F9427293}"/>
                </a:ext>
              </a:extLst>
            </p:cNvPr>
            <p:cNvPicPr>
              <a:picLocks noGrp="1" noRot="1" noChangeAspect="1" noMove="1" noResize="1" noEditPoints="1" noAdjustHandles="1" noChangeArrowheads="1" noChangeShapeType="1" noCrop="1"/>
            </p:cNvPicPr>
            <p:nvPr/>
          </p:nvPicPr>
          <p:blipFill>
            <a:blip r:embed="rId10"/>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82426D87-A405-791A-E329-36E509292293}"/>
              </a:ext>
            </a:extLst>
          </p:cNvPr>
          <p:cNvPicPr>
            <a:picLocks noChangeAspect="1"/>
          </p:cNvPicPr>
          <p:nvPr/>
        </p:nvPicPr>
        <p:blipFill>
          <a:blip r:embed="rId11"/>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AC9B8D68-3CB4-1C92-41CA-AEF0A141FAC6}"/>
              </a:ext>
            </a:extLst>
          </p:cNvPr>
          <p:cNvPicPr>
            <a:picLocks noChangeAspect="1"/>
          </p:cNvPicPr>
          <p:nvPr/>
        </p:nvPicPr>
        <p:blipFill>
          <a:blip r:embed="rId12"/>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63D535D8-7C65-435C-5169-CC03D6D9C435}"/>
              </a:ext>
            </a:extLst>
          </p:cNvPr>
          <p:cNvPicPr>
            <a:picLocks noChangeAspect="1"/>
          </p:cNvPicPr>
          <p:nvPr/>
        </p:nvPicPr>
        <p:blipFill>
          <a:blip r:embed="rId13"/>
          <a:stretch>
            <a:fillRect/>
          </a:stretch>
        </p:blipFill>
        <p:spPr>
          <a:xfrm>
            <a:off x="4440936" y="4029754"/>
            <a:ext cx="2099848" cy="1399898"/>
          </a:xfrm>
          <a:prstGeom prst="rect">
            <a:avLst/>
          </a:prstGeom>
        </p:spPr>
      </p:pic>
    </p:spTree>
    <p:extLst>
      <p:ext uri="{BB962C8B-B14F-4D97-AF65-F5344CB8AC3E}">
        <p14:creationId xmlns:p14="http://schemas.microsoft.com/office/powerpoint/2010/main" val="2477741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2228D146-A4E9-2C8E-7052-2BA80CA72FAE}"/>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5D41C43D-36F8-6C13-BC7B-47722D1E7100}"/>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Lst>
          </a:blip>
          <a:srcRect t="716" r="1610"/>
          <a:stretch>
            <a:fillRect/>
          </a:stretch>
        </p:blipFill>
        <p:spPr>
          <a:xfrm>
            <a:off x="8417173" y="-67038"/>
            <a:ext cx="4465133" cy="6808905"/>
          </a:xfrm>
          <a:prstGeom prst="rect">
            <a:avLst/>
          </a:prstGeom>
          <a:noFill/>
        </p:spPr>
      </p:pic>
      <p:sp>
        <p:nvSpPr>
          <p:cNvPr id="10" name="Titel">
            <a:extLst>
              <a:ext uri="{FF2B5EF4-FFF2-40B4-BE49-F238E27FC236}">
                <a16:creationId xmlns:a16="http://schemas.microsoft.com/office/drawing/2014/main" id="{E9F881D3-FCB6-CB64-26D2-87EA244B1690}"/>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FDCE5C10-4E8F-452F-5874-4241628185EB}"/>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53E8032D-568D-6E9F-8A89-A55D596ED25D}"/>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0E05AFF5-E1AD-8958-385D-4AF9A65ABEFD}"/>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93539749-F513-3543-ACF2-0E85C0064B83}"/>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DA174887-240F-2B7D-47C6-61D497BCF8FA}"/>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E8E7223B-813C-F9C6-7044-44DA6DF0F563}"/>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9910ED8E-4528-C205-7D97-5465680D61D0}"/>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FB72ED26-BC1E-A259-34CF-537635B47A2F}"/>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F0D5C0FB-8122-04FD-141C-2D8BC7B5CA36}"/>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06171767-AA8A-B630-1E18-64ECDDE2B967}"/>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FFCC0AC0-C800-E2DF-B2D4-2B215B88F374}"/>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97331353-BF04-EAE2-B64F-4DC6E390BA89}"/>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4D9551A3-BE25-FE31-6C0D-DA69D45E4384}"/>
                </a:ext>
              </a:extLst>
            </p:cNvPr>
            <p:cNvPicPr>
              <a:picLocks noGrp="1" noRot="1" noChangeAspect="1" noMove="1" noResize="1" noEditPoints="1" noAdjustHandles="1" noChangeArrowheads="1" noChangeShapeType="1" noCrop="1"/>
            </p:cNvPicPr>
            <p:nvPr/>
          </p:nvPicPr>
          <p:blipFill>
            <a:blip r:embed="rId8"/>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4A7F8B6E-24C8-F0C2-36A3-42EE6FC168A1}"/>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F1C6D78D-E589-1F75-E4E3-BA150A0BF49A}"/>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630128A2-189D-27D8-C13E-17F70946DE54}"/>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D1622C39-2C07-6081-7B8F-721C4C885899}"/>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2BBFC83B-C252-F855-9741-3C903608A6FB}"/>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6DCB21BB-D9D9-2BD0-8028-B1350FA30D50}"/>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3E2585AC-3C28-2A8B-D8F6-63BCBCDB0EAB}"/>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4352B364-BF36-A3D1-E347-35859234D20B}"/>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CBFA2C3B-E36F-6BE1-D7AB-4A96F78F402F}"/>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974B0B7C-E855-8458-91BB-A664F6A24469}"/>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64032ECF-0CE6-7C68-726B-BE731239F5D8}"/>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E77CE674-7408-D12C-335C-796EFD41478D}"/>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11EC97F6-4B83-11CD-6F5B-51AF87789A5C}"/>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11EC97F6-4B83-11CD-6F5B-51AF87789A5C}"/>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9"/>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C0A24EC4-7C51-17EA-BB43-11C597779210}"/>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3F4C50A9-E0A1-062E-2F21-BF88218DB343}"/>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34316524-5DE0-C27E-060F-D5E883B5F0EC}"/>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0762B6EA-80BC-64C4-3F10-8BCF71A1F7AF}"/>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466CF178-1442-139C-C2A0-17FB41FC5603}"/>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7EC8E6AF-DD9D-423F-F9D0-F4CB5417627F}"/>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622C52B5-FA85-8456-3F5C-3072CE4E0726}"/>
              </a:ext>
            </a:extLst>
          </p:cNvPr>
          <p:cNvSpPr txBox="1">
            <a:spLocks noGrp="1" noRot="1" noMove="1" noResize="1" noEditPoints="1" noAdjustHandles="1" noChangeArrowheads="1" noChangeShapeType="1"/>
          </p:cNvSpPr>
          <p:nvPr/>
        </p:nvSpPr>
        <p:spPr>
          <a:xfrm>
            <a:off x="9144778" y="3282597"/>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für das BHF-Modell nicht optimal, was ein Grund dafür sein könnte, dass obwohl die MSE-Werte deutlich besser sind, die tatsächlichen Schätzungen nicht näher am wahren Wert sind. Ein Grund dafür ist, die gewählte Variable Bildungsjahre, die eine starke </a:t>
            </a:r>
            <a:r>
              <a:rPr lang="de-DE" sz="700" dirty="0" err="1">
                <a:latin typeface="Times New Roman" panose="02020603050405020304" pitchFamily="18" charset="0"/>
                <a:cs typeface="Times New Roman" panose="02020603050405020304" pitchFamily="18" charset="0"/>
              </a:rPr>
              <a:t>Klumpung</a:t>
            </a:r>
            <a:r>
              <a:rPr lang="de-DE" sz="700" dirty="0">
                <a:latin typeface="Times New Roman" panose="02020603050405020304" pitchFamily="18" charset="0"/>
                <a:cs typeface="Times New Roman" panose="02020603050405020304" pitchFamily="18" charset="0"/>
              </a:rPr>
              <a:t> bei 12 aufweist. </a:t>
            </a:r>
          </a:p>
          <a:p>
            <a:pPr algn="just"/>
            <a:r>
              <a:rPr lang="de-DE" sz="700" dirty="0">
                <a:latin typeface="Times New Roman" panose="02020603050405020304" pitchFamily="18" charset="0"/>
                <a:cs typeface="Times New Roman" panose="02020603050405020304" pitchFamily="18" charset="0"/>
              </a:rPr>
              <a:t>Bei der Auswahl einer Variablen aus der Gruppe der hochkorrelierten, wäre wahrscheinlich eine Indexbildung sinnvoller gewesen und hätte dazu beigetragen, dass mehr Information aus den Kovariablen enthalten ist.</a:t>
            </a:r>
          </a:p>
        </p:txBody>
      </p:sp>
      <p:grpSp>
        <p:nvGrpSpPr>
          <p:cNvPr id="58" name="Formatierung Ergebnisse" hidden="1">
            <a:extLst>
              <a:ext uri="{FF2B5EF4-FFF2-40B4-BE49-F238E27FC236}">
                <a16:creationId xmlns:a16="http://schemas.microsoft.com/office/drawing/2014/main" id="{D941892B-EEE8-DF80-C3D5-DE667FF73AA3}"/>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AB44EE24-7652-076A-B996-8ED1FCAE123C}"/>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21E101FD-9BE6-9ED4-1B93-0FC8A3612551}"/>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2AD1D42D-32B3-189D-C3CC-7E9FCF9A8A47}"/>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ED82D01A-D51D-4187-E19B-E62C64CD674C}"/>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D2C3E8DE-37B1-844C-5AD3-AEA63158C79B}"/>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246B71A-B472-8283-48C4-D57757C74619}"/>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D20982E8-EF2A-F7FE-C685-78403C9AAD90}"/>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D202D353-0834-287A-F66C-51AE82098CE2}"/>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974081F3-33CA-82AA-3CAE-E5A86F2A1BF8}"/>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5980877F-D76E-5BAB-53DA-B7DEF4BA2559}"/>
                </a:ext>
              </a:extLst>
            </p:cNvPr>
            <p:cNvPicPr>
              <a:picLocks noGrp="1" noRot="1" noChangeAspect="1" noMove="1" noResize="1" noEditPoints="1" noAdjustHandles="1" noChangeArrowheads="1" noChangeShapeType="1" noCrop="1"/>
            </p:cNvPicPr>
            <p:nvPr/>
          </p:nvPicPr>
          <p:blipFill>
            <a:blip r:embed="rId10"/>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1EFC9CC5-DA7A-58F4-2FBE-062F7E703481}"/>
                </a:ext>
              </a:extLst>
            </p:cNvPr>
            <p:cNvPicPr>
              <a:picLocks noGrp="1" noRot="1" noChangeAspect="1" noMove="1" noResize="1" noEditPoints="1" noAdjustHandles="1" noChangeArrowheads="1" noChangeShapeType="1" noCrop="1"/>
            </p:cNvPicPr>
            <p:nvPr/>
          </p:nvPicPr>
          <p:blipFill>
            <a:blip r:embed="rId11"/>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2A1768FF-1BF6-EA46-4819-D463E2C7DCED}"/>
              </a:ext>
            </a:extLst>
          </p:cNvPr>
          <p:cNvPicPr>
            <a:picLocks noChangeAspect="1"/>
          </p:cNvPicPr>
          <p:nvPr/>
        </p:nvPicPr>
        <p:blipFill>
          <a:blip r:embed="rId12"/>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32B14670-634A-930C-0AAD-BC49FD92F086}"/>
              </a:ext>
            </a:extLst>
          </p:cNvPr>
          <p:cNvPicPr>
            <a:picLocks noChangeAspect="1"/>
          </p:cNvPicPr>
          <p:nvPr/>
        </p:nvPicPr>
        <p:blipFill>
          <a:blip r:embed="rId13"/>
          <a:stretch>
            <a:fillRect/>
          </a:stretch>
        </p:blipFill>
        <p:spPr>
          <a:xfrm>
            <a:off x="4310948" y="1250107"/>
            <a:ext cx="2205344" cy="1470229"/>
          </a:xfrm>
          <a:prstGeom prst="rect">
            <a:avLst/>
          </a:prstGeom>
        </p:spPr>
      </p:pic>
      <p:pic>
        <p:nvPicPr>
          <p:cNvPr id="15" name="Grafik 14" descr="Ein Bild, das Karte, Screenshot enthält.&#10;&#10;KI-generierte Inhalte können fehlerhaft sein.">
            <a:extLst>
              <a:ext uri="{FF2B5EF4-FFF2-40B4-BE49-F238E27FC236}">
                <a16:creationId xmlns:a16="http://schemas.microsoft.com/office/drawing/2014/main" id="{780EBFA0-358F-2395-A27D-21E84F1F96B8}"/>
              </a:ext>
            </a:extLst>
          </p:cNvPr>
          <p:cNvPicPr>
            <a:picLocks noChangeAspect="1"/>
          </p:cNvPicPr>
          <p:nvPr/>
        </p:nvPicPr>
        <p:blipFill>
          <a:blip r:embed="rId14"/>
          <a:stretch>
            <a:fillRect/>
          </a:stretch>
        </p:blipFill>
        <p:spPr>
          <a:xfrm>
            <a:off x="4408182" y="3875948"/>
            <a:ext cx="2311076" cy="1540717"/>
          </a:xfrm>
          <a:prstGeom prst="rect">
            <a:avLst/>
          </a:prstGeom>
        </p:spPr>
      </p:pic>
    </p:spTree>
    <p:extLst>
      <p:ext uri="{BB962C8B-B14F-4D97-AF65-F5344CB8AC3E}">
        <p14:creationId xmlns:p14="http://schemas.microsoft.com/office/powerpoint/2010/main" val="259249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82095B57-7118-D1CA-ECB1-C4C82CA85E1F}"/>
            </a:ext>
          </a:extLst>
        </p:cNvPr>
        <p:cNvGrpSpPr/>
        <p:nvPr/>
      </p:nvGrpSpPr>
      <p:grpSpPr>
        <a:xfrm>
          <a:off x="0" y="0"/>
          <a:ext cx="0" cy="0"/>
          <a:chOff x="0" y="0"/>
          <a:chExt cx="0" cy="0"/>
        </a:xfrm>
      </p:grpSpPr>
      <p:sp>
        <p:nvSpPr>
          <p:cNvPr id="10" name="Titel">
            <a:extLst>
              <a:ext uri="{FF2B5EF4-FFF2-40B4-BE49-F238E27FC236}">
                <a16:creationId xmlns:a16="http://schemas.microsoft.com/office/drawing/2014/main" id="{363B551D-091B-6AD6-4203-AAC35D11B299}"/>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87C4A10B-D704-1075-883B-3ACFB7712871}"/>
              </a:ext>
            </a:extLst>
          </p:cNvPr>
          <p:cNvPicPr>
            <a:picLocks noGrp="1" noRot="1" noChangeAspect="1" noMove="1" noResize="1" noEditPoints="1" noAdjustHandles="1" noChangeArrowheads="1" noChangeShapeType="1" noCrop="1"/>
          </p:cNvPicPr>
          <p:nvPr/>
        </p:nvPicPr>
        <p:blipFill>
          <a:blip r:embed="rId3"/>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10E5E8A8-3E26-00CB-963B-B8381459EB23}"/>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F1CBBB69-FD59-087F-DBC5-FDD95920A33E}"/>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334A6CAF-4A08-33CB-1DEE-69EE3026D325}"/>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E17AF5F1-F1D6-9E6D-5AF3-665B90D6A198}"/>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ACEAC80A-0445-09A1-F06D-E37CA948790E}"/>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5348C6C1-42F7-FCAE-476D-D015E9C0E731}"/>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23B5D64-960E-E89D-CC4A-DD54012C5902}"/>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AF913DE5-DDEB-67FC-8861-7207303BAED7}"/>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A4EA33C5-6A2C-CCA8-62A3-B19283E6B9BA}"/>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pic>
        <p:nvPicPr>
          <p:cNvPr id="27" name="Grafik 26">
            <a:extLst>
              <a:ext uri="{FF2B5EF4-FFF2-40B4-BE49-F238E27FC236}">
                <a16:creationId xmlns:a16="http://schemas.microsoft.com/office/drawing/2014/main" id="{AF75AEC0-3E82-FF9D-DFE9-785B016F6C04}"/>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rcRect r="69944" b="75008"/>
          <a:stretch>
            <a:fillRect/>
          </a:stretch>
        </p:blipFill>
        <p:spPr>
          <a:xfrm>
            <a:off x="4424526" y="1283190"/>
            <a:ext cx="2102958" cy="1311456"/>
          </a:xfrm>
          <a:prstGeom prst="rect">
            <a:avLst/>
          </a:prstGeom>
        </p:spPr>
      </p:pic>
      <p:grpSp>
        <p:nvGrpSpPr>
          <p:cNvPr id="75" name="Diskussion BOX">
            <a:extLst>
              <a:ext uri="{FF2B5EF4-FFF2-40B4-BE49-F238E27FC236}">
                <a16:creationId xmlns:a16="http://schemas.microsoft.com/office/drawing/2014/main" id="{55551ADF-1D12-6EF9-6E24-602C221448B4}"/>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121D5427-A83D-52B8-875A-4830CE2D941B}"/>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3A58DBC5-26AB-B32C-CEE0-3CC5332784E3}"/>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A59E6DF2-F34C-CD54-75F3-7E96A6FBF4E1}"/>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37B5C82F-E275-E15C-542C-343F8893865C}"/>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4F6EA3F9-6614-7D9C-063A-52CF48D6AECF}"/>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5E40CB14-93D6-613A-8BB7-89D6312767E8}"/>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2E376F3B-EFEF-FF01-E09B-1227B7B0A792}"/>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78FED246-E9B8-08DC-3A4F-F69DB92E8253}"/>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besonders realistischen Bedingungen anhand eines Zensus mit Vollerhebung aus Bolivien auf.</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4BB4153-ACBF-3AC5-8204-F556C69C37E1}"/>
              </a:ext>
            </a:extLst>
          </p:cNvPr>
          <p:cNvGrpSpPr>
            <a:grpSpLocks noGrp="1" noUngrp="1" noRot="1" noMove="1" noResize="1"/>
          </p:cNvGrpSpPr>
          <p:nvPr/>
        </p:nvGrpSpPr>
        <p:grpSpPr>
          <a:xfrm>
            <a:off x="224727" y="2171622"/>
            <a:ext cx="3795052" cy="4616648"/>
            <a:chOff x="224727" y="2171622"/>
            <a:chExt cx="3795052" cy="4616648"/>
          </a:xfrm>
        </p:grpSpPr>
        <p:sp>
          <p:nvSpPr>
            <p:cNvPr id="9" name="Textfeld 8">
              <a:extLst>
                <a:ext uri="{FF2B5EF4-FFF2-40B4-BE49-F238E27FC236}">
                  <a16:creationId xmlns:a16="http://schemas.microsoft.com/office/drawing/2014/main" id="{5CE1037F-1108-99AE-6C67-085097BB9C7C}"/>
                </a:ext>
              </a:extLst>
            </p:cNvPr>
            <p:cNvSpPr txBox="1">
              <a:spLocks noGrp="1" noRot="1" noMove="1" noResize="1" noEditPoints="1" noAdjustHandles="1" noChangeArrowheads="1" noChangeShapeType="1"/>
            </p:cNvSpPr>
            <p:nvPr/>
          </p:nvSpPr>
          <p:spPr>
            <a:xfrm>
              <a:off x="2838994" y="2175193"/>
              <a:ext cx="1180785" cy="1315745"/>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(ca. 7.XXX.XXX Individuen).</a:t>
              </a:r>
            </a:p>
          </p:txBody>
        </p:sp>
        <p:sp>
          <p:nvSpPr>
            <p:cNvPr id="13" name="Textfeld 12">
              <a:extLst>
                <a:ext uri="{FF2B5EF4-FFF2-40B4-BE49-F238E27FC236}">
                  <a16:creationId xmlns:a16="http://schemas.microsoft.com/office/drawing/2014/main" id="{279CE7AE-6ACD-F09B-AC9F-04BBEBADB6F2}"/>
                </a:ext>
              </a:extLst>
            </p:cNvPr>
            <p:cNvSpPr txBox="1">
              <a:spLocks noGrp="1" noRot="1" noMove="1" noResize="1" noEditPoints="1" noAdjustHandles="1" noChangeArrowheads="1" noChangeShapeType="1"/>
            </p:cNvSpPr>
            <p:nvPr/>
          </p:nvSpPr>
          <p:spPr>
            <a:xfrm>
              <a:off x="1346128" y="2171622"/>
              <a:ext cx="1582225" cy="4616648"/>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Modellspezifikation</a:t>
              </a: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Zunächst werden Variablen mit hohem Anteil fehlender Werte sowie solche mit sehr vielen Faktorstufen ausgeschlossen. Anschließend wird eine Korrelationsmatrix erstellt, um stark korrelierte Variablen zu identifizieren; aus jeweils hoch korrelierten Variablengruppen wird eine repräsentative Variable beibehalten. Variablen, die inhaltlich zu nah an der Zielvariable Bildungsjahre liegen, werden ebenfalls entfernt.</a:t>
              </a:r>
            </a:p>
            <a:p>
              <a:pPr algn="just"/>
              <a:r>
                <a:rPr lang="de-DE" sz="650" dirty="0">
                  <a:latin typeface="Times New Roman" panose="02020603050405020304" pitchFamily="18" charset="0"/>
                  <a:cs typeface="Times New Roman" panose="02020603050405020304" pitchFamily="18" charset="0"/>
                </a:rPr>
                <a:t>Die verbleibenden </a:t>
              </a:r>
              <a:r>
                <a:rPr lang="de-DE" sz="650" dirty="0" err="1">
                  <a:latin typeface="Times New Roman" panose="02020603050405020304" pitchFamily="18" charset="0"/>
                  <a:cs typeface="Times New Roman" panose="02020603050405020304" pitchFamily="18" charset="0"/>
                </a:rPr>
                <a:t>Kovariaten</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(lm, </a:t>
              </a:r>
              <a:r>
                <a:rPr lang="de-DE" sz="650" dirty="0" err="1">
                  <a:latin typeface="Times New Roman" panose="02020603050405020304" pitchFamily="18" charset="0"/>
                  <a:cs typeface="Times New Roman" panose="02020603050405020304" pitchFamily="18" charset="0"/>
                </a:rPr>
                <a:t>backward</a:t>
              </a:r>
              <a:r>
                <a:rPr lang="de-DE" sz="650" dirty="0">
                  <a:latin typeface="Times New Roman" panose="02020603050405020304" pitchFamily="18" charset="0"/>
                  <a:cs typeface="Times New Roman" panose="02020603050405020304" pitchFamily="18" charset="0"/>
                </a:rPr>
                <a:t>, </a:t>
              </a:r>
              <a:r>
                <a:rPr lang="de-DE" sz="650" dirty="0" err="1">
                  <a:latin typeface="Times New Roman" panose="02020603050405020304" pitchFamily="18" charset="0"/>
                  <a:cs typeface="Times New Roman" panose="02020603050405020304" pitchFamily="18" charset="0"/>
                </a:rPr>
                <a:t>forward</a:t>
              </a:r>
              <a:r>
                <a:rPr lang="de-DE" sz="650" dirty="0">
                  <a:latin typeface="Times New Roman" panose="02020603050405020304" pitchFamily="18" charset="0"/>
                  <a:cs typeface="Times New Roman" panose="02020603050405020304" pitchFamily="18" charset="0"/>
                </a:rPr>
                <a:t>, </a:t>
              </a:r>
              <a:r>
                <a:rPr lang="de-DE" sz="650" dirty="0" err="1">
                  <a:latin typeface="Times New Roman" panose="02020603050405020304" pitchFamily="18" charset="0"/>
                  <a:cs typeface="Times New Roman" panose="02020603050405020304" pitchFamily="18" charset="0"/>
                </a:rPr>
                <a:t>both</a:t>
              </a:r>
              <a:r>
                <a:rPr lang="de-DE" sz="650" dirty="0">
                  <a:latin typeface="Times New Roman" panose="02020603050405020304" pitchFamily="18" charset="0"/>
                  <a:cs typeface="Times New Roman" panose="02020603050405020304" pitchFamily="18" charset="0"/>
                </a:rPr>
                <a:t>) auf Basis des BIC-Kriteriums ausgewählt, um die Modellkomplexität zu reduzieren, ohne die erklärte Varianz wesentlich zu verringern. Kategoriale Variablen werden anschließend </a:t>
              </a:r>
              <a:r>
                <a:rPr lang="de-DE" sz="650" dirty="0" err="1">
                  <a:latin typeface="Times New Roman" panose="02020603050405020304" pitchFamily="18" charset="0"/>
                  <a:cs typeface="Times New Roman" panose="02020603050405020304" pitchFamily="18" charset="0"/>
                </a:rPr>
                <a:t>Dummykodiert</a:t>
              </a:r>
              <a:r>
                <a:rPr lang="de-DE" sz="650" dirty="0">
                  <a:latin typeface="Times New Roman" panose="02020603050405020304" pitchFamily="18" charset="0"/>
                  <a:cs typeface="Times New Roman" panose="02020603050405020304" pitchFamily="18" charset="0"/>
                </a:rPr>
                <a:t>. Mit diesen Variablen wird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Die finalen FH- und BHF-Modelle beinhalten sowohl individuelle Merkmale (z. B. Alter, Beruf, Lesefähigkeit) als auch haushaltsbezogene Indikatoren des Wohn- und Lebensstandards, darunter Urbanität, Krankenversicherung und Wohnqualität. Diagnostische Plots (Abb. 1 &amp; 2) zeigen eine weitgehend plausible Modellanpassung mit annähernd normalverteilten Residuen sowie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a:t>
              </a:r>
              <a:endParaRPr lang="de-DE" sz="650" b="1" dirty="0">
                <a:latin typeface="Times New Roman" panose="02020603050405020304" pitchFamily="18" charset="0"/>
                <a:cs typeface="Times New Roman" panose="02020603050405020304" pitchFamily="18" charset="0"/>
              </a:endParaRPr>
            </a:p>
          </p:txBody>
        </p:sp>
        <p:sp>
          <p:nvSpPr>
            <p:cNvPr id="62" name="Textfeld 61">
              <a:extLst>
                <a:ext uri="{FF2B5EF4-FFF2-40B4-BE49-F238E27FC236}">
                  <a16:creationId xmlns:a16="http://schemas.microsoft.com/office/drawing/2014/main" id="{77AF67E4-032D-DD27-C137-D14F00BCB6CD}"/>
                </a:ext>
              </a:extLst>
            </p:cNvPr>
            <p:cNvSpPr txBox="1">
              <a:spLocks noGrp="1" noRot="1" noMove="1" noResize="1" noEditPoints="1" noAdjustHandles="1" noChangeArrowheads="1" noChangeShapeType="1"/>
            </p:cNvSpPr>
            <p:nvPr/>
          </p:nvSpPr>
          <p:spPr>
            <a:xfrm>
              <a:off x="224727" y="4571894"/>
              <a:ext cx="1186062" cy="2015936"/>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7B1995C3-34F4-E72A-C380-0E47670C649C}"/>
              </a:ext>
            </a:extLst>
          </p:cNvPr>
          <p:cNvGrpSpPr>
            <a:grpSpLocks/>
          </p:cNvGrpSpPr>
          <p:nvPr/>
        </p:nvGrpSpPr>
        <p:grpSpPr>
          <a:xfrm>
            <a:off x="4306383" y="1168409"/>
            <a:ext cx="4617796" cy="4957508"/>
            <a:chOff x="4306383" y="1168409"/>
            <a:chExt cx="4617796" cy="4957508"/>
          </a:xfrm>
        </p:grpSpPr>
        <p:sp>
          <p:nvSpPr>
            <p:cNvPr id="63" name="Textfeld 62">
              <a:extLst>
                <a:ext uri="{FF2B5EF4-FFF2-40B4-BE49-F238E27FC236}">
                  <a16:creationId xmlns:a16="http://schemas.microsoft.com/office/drawing/2014/main" id="{DCB3016D-A1EC-C3B5-D196-ECAF377DD49D}"/>
                </a:ext>
              </a:extLst>
            </p:cNvPr>
            <p:cNvSpPr txBox="1">
              <a:spLocks/>
            </p:cNvSpPr>
            <p:nvPr/>
          </p:nvSpPr>
          <p:spPr>
            <a:xfrm>
              <a:off x="6540784" y="1168409"/>
              <a:ext cx="2383395" cy="1415772"/>
            </a:xfrm>
            <a:prstGeom prst="rect">
              <a:avLst/>
            </a:prstGeom>
            <a:noFill/>
          </p:spPr>
          <p:txBody>
            <a:bodyPr wrap="square" rtlCol="0">
              <a:spAutoFit/>
            </a:bodyPr>
            <a:lstStyle/>
            <a:p>
              <a:pPr algn="just"/>
              <a:r>
                <a:rPr lang="de-DE" sz="700" b="1" dirty="0">
                  <a:latin typeface="Times New Roman" panose="02020603050405020304" pitchFamily="18" charset="0"/>
                  <a:cs typeface="Times New Roman" panose="02020603050405020304" pitchFamily="18" charset="0"/>
                </a:rPr>
                <a:t>Variablenauswahl.</a:t>
              </a:r>
              <a:r>
                <a:rPr lang="de-DE" sz="800" b="1" dirty="0">
                  <a:latin typeface="Times New Roman" panose="02020603050405020304" pitchFamily="18" charset="0"/>
                  <a:cs typeface="Times New Roman" panose="02020603050405020304" pitchFamily="18" charset="0"/>
                </a:rPr>
                <a:t> </a:t>
              </a:r>
              <a:r>
                <a:rPr lang="de-DE" sz="650" noProof="1">
                  <a:latin typeface="Times New Roman" panose="02020603050405020304" pitchFamily="18" charset="0"/>
                  <a:cs typeface="Times New Roman" panose="02020603050405020304" pitchFamily="18" charset="0"/>
                </a:rPr>
                <a:t>Von den ursprünglich 159 Variablen wurden 55 eines hohen Anteils fehlender Werte und 19 wegen zu vieler Faktorstufen ausgeschlossen. Weitere 22 stark korrelierte Variablen und 7 Variablen, die inhaltlich zu nah an der Zielvariable Bildungsjahre lagen, wurden entfernt. Somit blieben 56 Variablen für die erste Stepwise-Regression. Nach BIC-basierter Selektion und Dummy-Kodierung wurden 10 Konstrukte für das FH-Modell und 10 für das BHF-Modell ausgewählt, die in insgesamt 12 bzw. 17 Kovariaten umgesetzt wurden. Die finalen Variablen umfassen individuelle Merkmale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A627AF7D-A720-09A4-D9A1-4D65F31AAA7E}"/>
                </a:ext>
              </a:extLst>
            </p:cNvPr>
            <p:cNvSpPr txBox="1">
              <a:spLocks/>
            </p:cNvSpPr>
            <p:nvPr/>
          </p:nvSpPr>
          <p:spPr>
            <a:xfrm>
              <a:off x="4306383" y="2713673"/>
              <a:ext cx="2182525" cy="792525"/>
            </a:xfrm>
            <a:prstGeom prst="rect">
              <a:avLst/>
            </a:prstGeom>
            <a:noFill/>
          </p:spPr>
          <p:txBody>
            <a:bodyPr wrap="square" rtlCol="0">
              <a:spAutoFit/>
            </a:bodyPr>
            <a:lstStyle/>
            <a:p>
              <a:r>
                <a:rPr lang="de-DE" sz="650" b="1" noProof="1">
                  <a:latin typeface="Times New Roman" panose="02020603050405020304" pitchFamily="18" charset="0"/>
                  <a:cs typeface="Times New Roman" panose="02020603050405020304" pitchFamily="18" charset="0"/>
                </a:rPr>
                <a:t>Schätzgenauigkeit. </a:t>
              </a:r>
              <a:r>
                <a:rPr lang="de-DE" sz="650" noProof="1">
                  <a:latin typeface="Times New Roman" panose="02020603050405020304" pitchFamily="18" charset="0"/>
                  <a:cs typeface="Times New Roman" panose="02020603050405020304" pitchFamily="18" charset="0"/>
                </a:rPr>
                <a:t>Sowohl FH- als auch BHF-Modelle liegen im Mittel näher am wahren Wert als der direkte Stichprobenschätzer. Das FH-Modell zeigt dabei die geringsten mittleren MSE-Werte, während die BHF-MSE über die 200 Samples weniger stark streuen. Auf Provinzebene ist die MSE-Verteilung der BHF-Modelle konsistenter als beim FH-Modell.</a:t>
              </a:r>
            </a:p>
          </p:txBody>
        </p:sp>
        <p:sp>
          <p:nvSpPr>
            <p:cNvPr id="67" name="Textfeld 66">
              <a:extLst>
                <a:ext uri="{FF2B5EF4-FFF2-40B4-BE49-F238E27FC236}">
                  <a16:creationId xmlns:a16="http://schemas.microsoft.com/office/drawing/2014/main" id="{926C3AF7-8D1A-B1AB-36DA-D3B9486CA2D0}"/>
                </a:ext>
              </a:extLst>
            </p:cNvPr>
            <p:cNvSpPr txBox="1">
              <a:spLocks/>
            </p:cNvSpPr>
            <p:nvPr/>
          </p:nvSpPr>
          <p:spPr>
            <a:xfrm>
              <a:off x="6675595" y="4058471"/>
              <a:ext cx="2182525" cy="692497"/>
            </a:xfrm>
            <a:prstGeom prst="rect">
              <a:avLst/>
            </a:prstGeom>
            <a:noFill/>
          </p:spPr>
          <p:txBody>
            <a:bodyPr wrap="square" rtlCol="0">
              <a:spAutoFit/>
            </a:bodyPr>
            <a:lstStyle/>
            <a:p>
              <a:r>
                <a:rPr lang="de-DE" sz="65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650" dirty="0">
                  <a:latin typeface="Times New Roman" panose="02020603050405020304" pitchFamily="18" charset="0"/>
                  <a:cs typeface="Times New Roman" panose="02020603050405020304" pitchFamily="18" charset="0"/>
                </a:rPr>
              </a:br>
              <a:r>
                <a:rPr lang="de-DE" sz="65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65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19968E51-F85F-6174-9978-1063C055C0AF}"/>
                </a:ext>
              </a:extLst>
            </p:cNvPr>
            <p:cNvSpPr txBox="1">
              <a:spLocks/>
            </p:cNvSpPr>
            <p:nvPr/>
          </p:nvSpPr>
          <p:spPr>
            <a:xfrm>
              <a:off x="4407498" y="5433420"/>
              <a:ext cx="2182525" cy="692497"/>
            </a:xfrm>
            <a:prstGeom prst="rect">
              <a:avLst/>
            </a:prstGeom>
            <a:noFill/>
          </p:spPr>
          <p:txBody>
            <a:bodyPr wrap="square" rtlCol="0">
              <a:spAutoFit/>
            </a:bodyPr>
            <a:lstStyle/>
            <a:p>
              <a:r>
                <a:rPr lang="de-DE" sz="650" b="1" dirty="0" err="1">
                  <a:latin typeface="Times New Roman" panose="02020603050405020304" pitchFamily="18" charset="0"/>
                  <a:cs typeface="Times New Roman" panose="02020603050405020304" pitchFamily="18" charset="0"/>
                </a:rPr>
                <a:t>Koeffizientenstabilität</a:t>
              </a:r>
              <a:r>
                <a:rPr lang="de-DE" sz="650" b="1" dirty="0">
                  <a:latin typeface="Times New Roman" panose="02020603050405020304" pitchFamily="18" charset="0"/>
                  <a:cs typeface="Times New Roman" panose="02020603050405020304" pitchFamily="18" charset="0"/>
                </a:rPr>
                <a:t>.</a:t>
              </a:r>
              <a:r>
                <a:rPr lang="de-DE" sz="650" dirty="0">
                  <a:latin typeface="Times New Roman" panose="02020603050405020304" pitchFamily="18" charset="0"/>
                  <a:cs typeface="Times New Roman" panose="02020603050405020304" pitchFamily="18" charset="0"/>
                </a:rPr>
                <a:t>  Obwohl die Koeffizienten des BHF-Modells stabiler sind, erzielt das FH-Modell im Mittel niedrigere MSEs und liegt näher an den wahren Werten.</a:t>
              </a:r>
              <a:br>
                <a:rPr lang="de-DE" sz="650" dirty="0">
                  <a:latin typeface="Times New Roman" panose="02020603050405020304" pitchFamily="18" charset="0"/>
                  <a:cs typeface="Times New Roman" panose="02020603050405020304" pitchFamily="18" charset="0"/>
                </a:rPr>
              </a:br>
              <a:r>
                <a:rPr lang="de-DE" sz="65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65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40B4351F-BB46-F9DD-DD68-CBBBC43008B9}"/>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B1D2B67E-5B0E-9D21-2893-1B61C01BB54C}"/>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D00B1611-056B-4EAB-BDAA-F1CB68461FF8}"/>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CB7BCF39-2AFF-C64D-F36E-C5D71C28D384}"/>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7F0C2D73-EDFB-D170-D263-DD0DB5D0C74B}"/>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6FF5018C-6B29-7EE1-DD53-4BEC06E64F6C}"/>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18D5CD4C-C452-34DD-26A0-0989A798ABC4}"/>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E13FB9F8-667D-9563-D1C5-59AA3566F873}"/>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05D670CE-2F4D-8606-4FBE-992B880A02BD}"/>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EBB09029-752B-C1A6-9D70-478663B3FDB8}"/>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2C2E3894-F3DE-81D5-210F-2DCA4114BD76}"/>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AE46B771-93D8-C0CF-23CC-FED23201D373}"/>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16874CC3-2FE0-A439-6722-F5B08FF5BACC}"/>
                </a:ext>
              </a:extLst>
            </p:cNvPr>
            <p:cNvPicPr>
              <a:picLocks noGrp="1" noRot="1" noChangeAspect="1" noMove="1" noResize="1" noEditPoints="1" noAdjustHandles="1" noChangeArrowheads="1" noChangeShapeType="1" noCrop="1"/>
            </p:cNvPicPr>
            <p:nvPr/>
          </p:nvPicPr>
          <p:blipFill>
            <a:blip r:embed="rId6"/>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43837050-43BA-BFCB-575E-0A8B08F8E40A}"/>
                </a:ext>
              </a:extLst>
            </p:cNvPr>
            <p:cNvPicPr>
              <a:picLocks noChangeAspect="1"/>
            </p:cNvPicPr>
            <p:nvPr/>
          </p:nvPicPr>
          <p:blipFill>
            <a:blip r:embed="rId7"/>
            <a:stretch>
              <a:fillRect/>
            </a:stretch>
          </p:blipFill>
          <p:spPr>
            <a:xfrm>
              <a:off x="2864720" y="3645195"/>
              <a:ext cx="1124175" cy="3040123"/>
            </a:xfrm>
            <a:prstGeom prst="rect">
              <a:avLst/>
            </a:prstGeom>
          </p:spPr>
        </p:pic>
      </p:grpSp>
      <p:grpSp>
        <p:nvGrpSpPr>
          <p:cNvPr id="31" name="Gruppieren 30">
            <a:extLst>
              <a:ext uri="{FF2B5EF4-FFF2-40B4-BE49-F238E27FC236}">
                <a16:creationId xmlns:a16="http://schemas.microsoft.com/office/drawing/2014/main" id="{A682FAA9-5ACD-3598-0EED-BA88DBE3F87E}"/>
              </a:ext>
            </a:extLst>
          </p:cNvPr>
          <p:cNvGrpSpPr>
            <a:grpSpLocks noGrp="1" noUngrp="1" noRot="1" noMove="1" noResize="1"/>
          </p:cNvGrpSpPr>
          <p:nvPr/>
        </p:nvGrpSpPr>
        <p:grpSpPr>
          <a:xfrm>
            <a:off x="4310948" y="1250107"/>
            <a:ext cx="4599930" cy="5435210"/>
            <a:chOff x="4310948" y="1250107"/>
            <a:chExt cx="4599930" cy="5435210"/>
          </a:xfrm>
        </p:grpSpPr>
        <p:pic>
          <p:nvPicPr>
            <p:cNvPr id="29" name="Grafik 28" descr="Ein Bild, das Diagramm, Screenshot, Entwurf, Design enthält.&#10;&#10;KI-generierte Inhalte können fehlerhaft sein.">
              <a:extLst>
                <a:ext uri="{FF2B5EF4-FFF2-40B4-BE49-F238E27FC236}">
                  <a16:creationId xmlns:a16="http://schemas.microsoft.com/office/drawing/2014/main" id="{FA3C4178-3F59-BC07-21AA-236E45283BB2}"/>
                </a:ext>
              </a:extLst>
            </p:cNvPr>
            <p:cNvPicPr>
              <a:picLocks noChangeAspect="1"/>
            </p:cNvPicPr>
            <p:nvPr/>
          </p:nvPicPr>
          <p:blipFill>
            <a:blip r:embed="rId8"/>
            <a:stretch>
              <a:fillRect/>
            </a:stretch>
          </p:blipFill>
          <p:spPr>
            <a:xfrm>
              <a:off x="6606692" y="2521195"/>
              <a:ext cx="2283337" cy="1537276"/>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56AB33D8-9D0D-4327-1AA8-AAF68CAACACF}"/>
                </a:ext>
              </a:extLst>
            </p:cNvPr>
            <p:cNvPicPr>
              <a:picLocks noGrp="1" noRot="1" noChangeAspect="1" noMove="1" noResize="1" noEditPoints="1" noAdjustHandles="1" noChangeArrowheads="1" noChangeShapeType="1" noCrop="1"/>
            </p:cNvPicPr>
            <p:nvPr/>
          </p:nvPicPr>
          <p:blipFill>
            <a:blip r:embed="rId9"/>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4325A5FB-EDE6-5183-CCE9-73F5ED137F4E}"/>
                </a:ext>
              </a:extLst>
            </p:cNvPr>
            <p:cNvPicPr>
              <a:picLocks noGrp="1" noRot="1" noChangeAspect="1" noMove="1" noResize="1" noEditPoints="1" noAdjustHandles="1" noChangeArrowheads="1" noChangeShapeType="1" noCrop="1"/>
            </p:cNvPicPr>
            <p:nvPr/>
          </p:nvPicPr>
          <p:blipFill>
            <a:blip r:embed="rId10"/>
            <a:stretch>
              <a:fillRect/>
            </a:stretch>
          </p:blipFill>
          <p:spPr>
            <a:xfrm>
              <a:off x="4440936" y="4029754"/>
              <a:ext cx="2099848" cy="1399898"/>
            </a:xfrm>
            <a:prstGeom prst="rect">
              <a:avLst/>
            </a:prstGeom>
          </p:spPr>
        </p:pic>
        <p:pic>
          <p:nvPicPr>
            <p:cNvPr id="15" name="Grafik 14" descr="Ein Bild, das Screenshot, Text, Farbigkeit, Diagramm enthält.&#10;&#10;KI-generierte Inhalte können fehlerhaft sein.">
              <a:extLst>
                <a:ext uri="{FF2B5EF4-FFF2-40B4-BE49-F238E27FC236}">
                  <a16:creationId xmlns:a16="http://schemas.microsoft.com/office/drawing/2014/main" id="{BD50BABB-41FA-6C25-2EF9-181237881F51}"/>
                </a:ext>
              </a:extLst>
            </p:cNvPr>
            <p:cNvPicPr>
              <a:picLocks noGrp="1" noRot="1" noChangeAspect="1" noMove="1" noResize="1" noEditPoints="1" noAdjustHandles="1" noChangeArrowheads="1" noChangeShapeType="1" noCrop="1"/>
            </p:cNvPicPr>
            <p:nvPr/>
          </p:nvPicPr>
          <p:blipFill>
            <a:blip r:embed="rId11"/>
            <a:stretch>
              <a:fillRect/>
            </a:stretch>
          </p:blipFill>
          <p:spPr>
            <a:xfrm>
              <a:off x="6527483" y="5261214"/>
              <a:ext cx="2383395" cy="1424103"/>
            </a:xfrm>
            <a:prstGeom prst="rect">
              <a:avLst/>
            </a:prstGeom>
          </p:spPr>
        </p:pic>
      </p:grpSp>
    </p:spTree>
    <p:extLst>
      <p:ext uri="{BB962C8B-B14F-4D97-AF65-F5344CB8AC3E}">
        <p14:creationId xmlns:p14="http://schemas.microsoft.com/office/powerpoint/2010/main" val="335581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A3D52F31-0004-5A64-DFA3-EB8295FFF1FD}"/>
            </a:ext>
          </a:extLst>
        </p:cNvPr>
        <p:cNvGrpSpPr/>
        <p:nvPr/>
      </p:nvGrpSpPr>
      <p:grpSpPr>
        <a:xfrm>
          <a:off x="0" y="0"/>
          <a:ext cx="0" cy="0"/>
          <a:chOff x="0" y="0"/>
          <a:chExt cx="0" cy="0"/>
        </a:xfrm>
      </p:grpSpPr>
      <p:pic>
        <p:nvPicPr>
          <p:cNvPr id="2" name="Grafik 1" descr="Ein Bild, das Karte enthält.&#10;&#10;KI-generierte Inhalte können fehlerhaft sein.">
            <a:extLst>
              <a:ext uri="{FF2B5EF4-FFF2-40B4-BE49-F238E27FC236}">
                <a16:creationId xmlns:a16="http://schemas.microsoft.com/office/drawing/2014/main" id="{9416C5BE-D51B-45C8-785F-9F5E775FC174}"/>
              </a:ext>
            </a:extLst>
          </p:cNvPr>
          <p:cNvPicPr/>
          <p:nvPr/>
        </p:nvPicPr>
        <p:blipFill>
          <a:blip r:embed="rId3">
            <a:extLst>
              <a:ext uri="{BEBA8EAE-BF5A-486C-A8C5-ECC9F3942E4B}">
                <a14:imgProps xmlns:a14="http://schemas.microsoft.com/office/drawing/2010/main">
                  <a14:imgLayer r:embed="rId4">
                    <a14:imgEffect>
                      <a14:saturation sat="55000"/>
                    </a14:imgEffect>
                  </a14:imgLayer>
                </a14:imgProps>
              </a:ext>
            </a:extLst>
          </a:blip>
          <a:srcRect t="716" r="1610"/>
          <a:stretch>
            <a:fillRect/>
          </a:stretch>
        </p:blipFill>
        <p:spPr>
          <a:xfrm>
            <a:off x="8527074" y="-61513"/>
            <a:ext cx="4821770" cy="7104902"/>
          </a:xfrm>
          <a:prstGeom prst="rect">
            <a:avLst/>
          </a:prstGeom>
          <a:noFill/>
        </p:spPr>
      </p:pic>
      <p:sp>
        <p:nvSpPr>
          <p:cNvPr id="10" name="Titel">
            <a:extLst>
              <a:ext uri="{FF2B5EF4-FFF2-40B4-BE49-F238E27FC236}">
                <a16:creationId xmlns:a16="http://schemas.microsoft.com/office/drawing/2014/main" id="{6D8E28FA-D93B-C8E3-C0E7-C1895965FA61}"/>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7C4AAECA-8CAD-E7FC-E1CB-099343EFF2FA}"/>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A167988D-1CCB-4A60-98F3-1346B1536D27}"/>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0DC61766-8EC0-A2F3-A04E-E6D5F2EEF04A}"/>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A3A2B5D0-BE69-4329-D50B-890A6494F330}"/>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6DE59D38-4D89-480B-CEC1-3EF282929184}"/>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2B77CE8-65A9-1D7F-D80F-706A1B8B5B1E}"/>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5CD4043A-8D91-CC52-9BDF-3CBADC7BA335}"/>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4C19AF27-5F52-5EED-1A23-C3F0BA0A526A}"/>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5E1D4076-AD67-9F82-2A7A-5D5EFD40116A}"/>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4A4C5D67-BBF9-D1CD-9911-4C87DD0CCFD8}"/>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pic>
        <p:nvPicPr>
          <p:cNvPr id="27" name="Grafik 26">
            <a:extLst>
              <a:ext uri="{FF2B5EF4-FFF2-40B4-BE49-F238E27FC236}">
                <a16:creationId xmlns:a16="http://schemas.microsoft.com/office/drawing/2014/main" id="{144FA578-2E2F-2732-8ABB-954E1237BDB3}"/>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rcRect r="69944" b="75008"/>
          <a:stretch>
            <a:fillRect/>
          </a:stretch>
        </p:blipFill>
        <p:spPr>
          <a:xfrm>
            <a:off x="4424526" y="1283190"/>
            <a:ext cx="2102958" cy="1311456"/>
          </a:xfrm>
          <a:prstGeom prst="rect">
            <a:avLst/>
          </a:prstGeom>
        </p:spPr>
      </p:pic>
      <p:grpSp>
        <p:nvGrpSpPr>
          <p:cNvPr id="75" name="Diskussion BOX">
            <a:extLst>
              <a:ext uri="{FF2B5EF4-FFF2-40B4-BE49-F238E27FC236}">
                <a16:creationId xmlns:a16="http://schemas.microsoft.com/office/drawing/2014/main" id="{5FD4FE52-1004-B1E5-B789-1134045A7B09}"/>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FACE4F3E-BA1D-D4AD-B477-BDE004973C98}"/>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4E38404E-5A87-C951-EFC8-14DA0A399156}"/>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sp>
        <p:nvSpPr>
          <p:cNvPr id="20" name="Rechteck 19">
            <a:extLst>
              <a:ext uri="{FF2B5EF4-FFF2-40B4-BE49-F238E27FC236}">
                <a16:creationId xmlns:a16="http://schemas.microsoft.com/office/drawing/2014/main" id="{DB9CC405-DF67-A7E6-B1FA-65CAD2F4FCE5}"/>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1E6CC0ED-622A-6CD7-5912-506CCDD9D30A}"/>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nvGrpSpPr>
          <p:cNvPr id="19" name="Gruppieren 18">
            <a:extLst>
              <a:ext uri="{FF2B5EF4-FFF2-40B4-BE49-F238E27FC236}">
                <a16:creationId xmlns:a16="http://schemas.microsoft.com/office/drawing/2014/main" id="{3DF651E5-9908-D5B6-B8F3-7542E2725CB5}"/>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453279F5-1744-51D5-FB7C-E060AB26F84A}"/>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5C874786-23A7-49B5-4346-EF1D9D19061E}"/>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371737D8-742C-3D91-D985-BE1C946B7E25}"/>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realistischen Bedingungen anhand eines Zensus aus Bolivien. Begleitend zum Poster gibt es eine Webseite. </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[https://</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lorenzoehler.github.io</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/SAE_WS25/</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syntax</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combined.html</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2C2C3F67-2171-956D-4321-63B97E866D2C}"/>
              </a:ext>
            </a:extLst>
          </p:cNvPr>
          <p:cNvGrpSpPr>
            <a:grpSpLocks noGrp="1" noUngrp="1" noRot="1" noMove="1" noResize="1"/>
          </p:cNvGrpSpPr>
          <p:nvPr/>
        </p:nvGrpSpPr>
        <p:grpSpPr>
          <a:xfrm>
            <a:off x="224727" y="2171622"/>
            <a:ext cx="3795052" cy="4616648"/>
            <a:chOff x="224727" y="2171622"/>
            <a:chExt cx="3795052" cy="4616648"/>
          </a:xfrm>
        </p:grpSpPr>
        <p:sp>
          <p:nvSpPr>
            <p:cNvPr id="9" name="Textfeld 8">
              <a:extLst>
                <a:ext uri="{FF2B5EF4-FFF2-40B4-BE49-F238E27FC236}">
                  <a16:creationId xmlns:a16="http://schemas.microsoft.com/office/drawing/2014/main" id="{1FF62477-2E8D-1DB5-268C-A604DBD4D38A}"/>
                </a:ext>
              </a:extLst>
            </p:cNvPr>
            <p:cNvSpPr txBox="1">
              <a:spLocks noGrp="1" noRot="1" noMove="1" noResize="1" noEditPoints="1" noAdjustHandles="1" noChangeArrowheads="1" noChangeShapeType="1"/>
            </p:cNvSpPr>
            <p:nvPr/>
          </p:nvSpPr>
          <p:spPr>
            <a:xfrm>
              <a:off x="2838994" y="2175193"/>
              <a:ext cx="1180785" cy="1315745"/>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(7.684.281 Individuen).</a:t>
              </a:r>
            </a:p>
          </p:txBody>
        </p:sp>
        <p:sp>
          <p:nvSpPr>
            <p:cNvPr id="13" name="Textfeld 12">
              <a:extLst>
                <a:ext uri="{FF2B5EF4-FFF2-40B4-BE49-F238E27FC236}">
                  <a16:creationId xmlns:a16="http://schemas.microsoft.com/office/drawing/2014/main" id="{22617F73-A69A-F9C1-8545-936C6786A1E2}"/>
                </a:ext>
              </a:extLst>
            </p:cNvPr>
            <p:cNvSpPr txBox="1">
              <a:spLocks noGrp="1" noRot="1" noMove="1" noResize="1" noEditPoints="1" noAdjustHandles="1" noChangeArrowheads="1" noChangeShapeType="1"/>
            </p:cNvSpPr>
            <p:nvPr/>
          </p:nvSpPr>
          <p:spPr>
            <a:xfrm>
              <a:off x="1346128" y="2171622"/>
              <a:ext cx="1582225" cy="4616648"/>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Modellspezifikation</a:t>
              </a: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Zunächst werden Variablen mit hohem Anteil fehlender Werte sowie solche mit sehr vielen Faktorstufen ausgeschlossen. Anschließend wird eine Korrelationsmatrix erstellt, um stark korrelierte Variablen zu identifizieren; aus jeweils hoch korrelierten Variablengruppen wird eine repräsentative Variable beibehalten. Variablen, die inhaltlich zu nah an der Zielvariable Bildungsjahre liegen, werden ebenfalls entfernt.</a:t>
              </a:r>
            </a:p>
            <a:p>
              <a:pPr algn="just"/>
              <a:r>
                <a:rPr lang="de-DE" sz="650" dirty="0">
                  <a:latin typeface="Times New Roman" panose="02020603050405020304" pitchFamily="18" charset="0"/>
                  <a:cs typeface="Times New Roman" panose="02020603050405020304" pitchFamily="18" charset="0"/>
                </a:rPr>
                <a:t>Die verbleibenden </a:t>
              </a:r>
              <a:r>
                <a:rPr lang="de-DE" sz="650" dirty="0" err="1">
                  <a:latin typeface="Times New Roman" panose="02020603050405020304" pitchFamily="18" charset="0"/>
                  <a:cs typeface="Times New Roman" panose="02020603050405020304" pitchFamily="18" charset="0"/>
                </a:rPr>
                <a:t>Kovariaten</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(lm, </a:t>
              </a:r>
              <a:r>
                <a:rPr lang="de-DE" sz="650" dirty="0" err="1">
                  <a:latin typeface="Times New Roman" panose="02020603050405020304" pitchFamily="18" charset="0"/>
                  <a:cs typeface="Times New Roman" panose="02020603050405020304" pitchFamily="18" charset="0"/>
                </a:rPr>
                <a:t>backward</a:t>
              </a:r>
              <a:r>
                <a:rPr lang="de-DE" sz="650" dirty="0">
                  <a:latin typeface="Times New Roman" panose="02020603050405020304" pitchFamily="18" charset="0"/>
                  <a:cs typeface="Times New Roman" panose="02020603050405020304" pitchFamily="18" charset="0"/>
                </a:rPr>
                <a:t>, </a:t>
              </a:r>
              <a:r>
                <a:rPr lang="de-DE" sz="650" dirty="0" err="1">
                  <a:latin typeface="Times New Roman" panose="02020603050405020304" pitchFamily="18" charset="0"/>
                  <a:cs typeface="Times New Roman" panose="02020603050405020304" pitchFamily="18" charset="0"/>
                </a:rPr>
                <a:t>forward</a:t>
              </a:r>
              <a:r>
                <a:rPr lang="de-DE" sz="650" dirty="0">
                  <a:latin typeface="Times New Roman" panose="02020603050405020304" pitchFamily="18" charset="0"/>
                  <a:cs typeface="Times New Roman" panose="02020603050405020304" pitchFamily="18" charset="0"/>
                </a:rPr>
                <a:t>, </a:t>
              </a:r>
              <a:r>
                <a:rPr lang="de-DE" sz="650" dirty="0" err="1">
                  <a:latin typeface="Times New Roman" panose="02020603050405020304" pitchFamily="18" charset="0"/>
                  <a:cs typeface="Times New Roman" panose="02020603050405020304" pitchFamily="18" charset="0"/>
                </a:rPr>
                <a:t>both</a:t>
              </a:r>
              <a:r>
                <a:rPr lang="de-DE" sz="650" dirty="0">
                  <a:latin typeface="Times New Roman" panose="02020603050405020304" pitchFamily="18" charset="0"/>
                  <a:cs typeface="Times New Roman" panose="02020603050405020304" pitchFamily="18" charset="0"/>
                </a:rPr>
                <a:t>) auf Basis des BIC-Kriteriums ausgewählt, um die Modellkomplexität zu reduzieren, ohne die erklärte Varianz wesentlich zu verringern. Kategoriale Variablen werden anschließend </a:t>
              </a:r>
              <a:r>
                <a:rPr lang="de-DE" sz="650" dirty="0" err="1">
                  <a:latin typeface="Times New Roman" panose="02020603050405020304" pitchFamily="18" charset="0"/>
                  <a:cs typeface="Times New Roman" panose="02020603050405020304" pitchFamily="18" charset="0"/>
                </a:rPr>
                <a:t>Dummykodiert</a:t>
              </a:r>
              <a:r>
                <a:rPr lang="de-DE" sz="650" dirty="0">
                  <a:latin typeface="Times New Roman" panose="02020603050405020304" pitchFamily="18" charset="0"/>
                  <a:cs typeface="Times New Roman" panose="02020603050405020304" pitchFamily="18" charset="0"/>
                </a:rPr>
                <a:t>. Mit diesen Variablen wird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Die finalen FH- und BHF-Modelle beinhalten sowohl individuelle Merkmale (z. B. Alter, Beruf, Lesefähigkeit) als auch haushaltsbezogene Indikatoren des Wohn- und Lebensstandards, darunter Urbanität, Krankenversicherung und Wohnqualität. Diagnostische Plots (Abb. 1 &amp; 2) zeigen eine weitgehend plausible Modellanpassung mit annähernd normalverteilten Residuen sowie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a:t>
              </a:r>
              <a:endParaRPr lang="de-DE" sz="650" b="1" dirty="0">
                <a:latin typeface="Times New Roman" panose="02020603050405020304" pitchFamily="18" charset="0"/>
                <a:cs typeface="Times New Roman" panose="02020603050405020304" pitchFamily="18" charset="0"/>
              </a:endParaRPr>
            </a:p>
          </p:txBody>
        </p:sp>
        <p:sp>
          <p:nvSpPr>
            <p:cNvPr id="62" name="Textfeld 61">
              <a:extLst>
                <a:ext uri="{FF2B5EF4-FFF2-40B4-BE49-F238E27FC236}">
                  <a16:creationId xmlns:a16="http://schemas.microsoft.com/office/drawing/2014/main" id="{0D2BDC63-C573-DDBC-9204-CE54C4FB27F6}"/>
                </a:ext>
              </a:extLst>
            </p:cNvPr>
            <p:cNvSpPr txBox="1">
              <a:spLocks noGrp="1" noRot="1" noMove="1" noResize="1" noEditPoints="1" noAdjustHandles="1" noChangeArrowheads="1" noChangeShapeType="1"/>
            </p:cNvSpPr>
            <p:nvPr/>
          </p:nvSpPr>
          <p:spPr>
            <a:xfrm>
              <a:off x="224727" y="4571894"/>
              <a:ext cx="1186062" cy="2015936"/>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2902B371-83F1-AF69-E173-F99A6BE9EDCE}"/>
              </a:ext>
            </a:extLst>
          </p:cNvPr>
          <p:cNvGrpSpPr>
            <a:grpSpLocks/>
          </p:cNvGrpSpPr>
          <p:nvPr/>
        </p:nvGrpSpPr>
        <p:grpSpPr>
          <a:xfrm>
            <a:off x="4262952" y="1168409"/>
            <a:ext cx="4661227" cy="5482320"/>
            <a:chOff x="4262952" y="1168409"/>
            <a:chExt cx="4661227" cy="5482320"/>
          </a:xfrm>
        </p:grpSpPr>
        <p:sp>
          <p:nvSpPr>
            <p:cNvPr id="63" name="Textfeld 62">
              <a:extLst>
                <a:ext uri="{FF2B5EF4-FFF2-40B4-BE49-F238E27FC236}">
                  <a16:creationId xmlns:a16="http://schemas.microsoft.com/office/drawing/2014/main" id="{9A621EC1-6E51-BBB3-349E-ED7566299B82}"/>
                </a:ext>
              </a:extLst>
            </p:cNvPr>
            <p:cNvSpPr txBox="1">
              <a:spLocks/>
            </p:cNvSpPr>
            <p:nvPr/>
          </p:nvSpPr>
          <p:spPr>
            <a:xfrm>
              <a:off x="6540784" y="1168409"/>
              <a:ext cx="2383395" cy="1415772"/>
            </a:xfrm>
            <a:prstGeom prst="rect">
              <a:avLst/>
            </a:prstGeom>
            <a:noFill/>
          </p:spPr>
          <p:txBody>
            <a:bodyPr wrap="square" rtlCol="0">
              <a:spAutoFit/>
            </a:bodyPr>
            <a:lstStyle/>
            <a:p>
              <a:pPr algn="just"/>
              <a:r>
                <a:rPr lang="de-DE" sz="700" b="1" dirty="0">
                  <a:latin typeface="Times New Roman" panose="02020603050405020304" pitchFamily="18" charset="0"/>
                  <a:cs typeface="Times New Roman" panose="02020603050405020304" pitchFamily="18" charset="0"/>
                </a:rPr>
                <a:t>Variablenauswahl.</a:t>
              </a:r>
              <a:r>
                <a:rPr lang="de-DE" sz="800" b="1" dirty="0">
                  <a:latin typeface="Times New Roman" panose="02020603050405020304" pitchFamily="18" charset="0"/>
                  <a:cs typeface="Times New Roman" panose="02020603050405020304" pitchFamily="18" charset="0"/>
                </a:rPr>
                <a:t> </a:t>
              </a:r>
              <a:r>
                <a:rPr lang="de-DE" sz="650" noProof="1">
                  <a:latin typeface="Times New Roman" panose="02020603050405020304" pitchFamily="18" charset="0"/>
                  <a:cs typeface="Times New Roman" panose="02020603050405020304" pitchFamily="18" charset="0"/>
                </a:rPr>
                <a:t>Von den ursprünglich 159 Variablen wurden 55 eines hohen Anteils fehlender Werte und 19 wegen zu vieler Faktorstufen ausgeschlossen. Weitere 22 stark korrelierte Variablen und 7 Variablen, die inhaltlich zu nah an der Zielvariable Bildungsjahre lagen, wurden entfernt. Somit blieben 56 Variablen für die erste Stepwise-Regression. Nach BIC-basierter Selektion und Dummy-Kodierung wurden 10 Konstrukte für das FH-Modell und 10 für das BHF-Modell ausgewählt, die in insgesamt 12 bzw. 17 Kovariaten umgesetzt wurden. Die finalen Variablen umfassen individuelle Merkmale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94F74BA4-128A-7567-EAFB-C10D8895FD39}"/>
                </a:ext>
              </a:extLst>
            </p:cNvPr>
            <p:cNvSpPr txBox="1">
              <a:spLocks/>
            </p:cNvSpPr>
            <p:nvPr/>
          </p:nvSpPr>
          <p:spPr>
            <a:xfrm>
              <a:off x="4286456" y="2714339"/>
              <a:ext cx="2230891" cy="1692771"/>
            </a:xfrm>
            <a:prstGeom prst="rect">
              <a:avLst/>
            </a:prstGeom>
            <a:noFill/>
          </p:spPr>
          <p:txBody>
            <a:bodyPr wrap="square" rtlCol="0">
              <a:spAutoFit/>
            </a:bodyPr>
            <a:lstStyle/>
            <a:p>
              <a:pPr algn="just"/>
              <a:r>
                <a:rPr lang="de-DE" sz="650" b="1" noProof="1">
                  <a:latin typeface="Times New Roman" panose="02020603050405020304" pitchFamily="18" charset="0"/>
                  <a:cs typeface="Times New Roman" panose="02020603050405020304" pitchFamily="18" charset="0"/>
                </a:rPr>
                <a:t>Schätzgenauigkeit. </a:t>
              </a:r>
              <a:r>
                <a:rPr lang="de-DE" sz="650" noProof="1">
                  <a:latin typeface="Times New Roman" panose="02020603050405020304" pitchFamily="18" charset="0"/>
                  <a:cs typeface="Times New Roman" panose="02020603050405020304" pitchFamily="18" charset="0"/>
                </a:rPr>
                <a:t>Im Schnitt liegen sowohl das FH- als auch das BHF-Modell näher am wahren Wert als der direkte Stichprobenschätzer. In 76 % der Fälle war der Fay-Harriot-Schätzer näher am wahren Wert als der direkte Schätzer, beim BHF-Modell lag dieser Anteil bei 71 %. Der durchschnittliche absolute Abstand zum wahren Wert betrug 0,87 Jahre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0,44) für den direkten Schätzer, 0,45 Jahre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0,11) für das BHF-Modell und 0,44 Jahre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0,12) für das FH-Modell (Abbildung 3).</a:t>
              </a:r>
            </a:p>
            <a:p>
              <a:pPr algn="just"/>
              <a:r>
                <a:rPr lang="de-DE" sz="650" noProof="1">
                  <a:latin typeface="Times New Roman" panose="02020603050405020304" pitchFamily="18" charset="0"/>
                  <a:cs typeface="Times New Roman" panose="02020603050405020304" pitchFamily="18" charset="0"/>
                </a:rPr>
                <a:t>Die Verteilung der geschätzten MSE zeigt ein leicht anderes Bild: Das BHF-Modell weist die geringste Streuung auf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0,31,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0,04), während der Mittelwert beim FH-Modell bei 0,39 (SD = 0,09) liegt. Zum Vergleich: der direkte Schätzer liegt deutlich höher bei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1,22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0,04) (Abbildung 4).</a:t>
              </a:r>
            </a:p>
            <a:p>
              <a:pPr algn="just"/>
              <a:endParaRPr lang="de-DE" sz="650" noProof="1">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29B4D493-F5A8-6492-0313-CE8C81CFFE3F}"/>
                </a:ext>
              </a:extLst>
            </p:cNvPr>
            <p:cNvSpPr txBox="1">
              <a:spLocks/>
            </p:cNvSpPr>
            <p:nvPr/>
          </p:nvSpPr>
          <p:spPr>
            <a:xfrm>
              <a:off x="4262952" y="5458095"/>
              <a:ext cx="2256135" cy="1192634"/>
            </a:xfrm>
            <a:prstGeom prst="rect">
              <a:avLst/>
            </a:prstGeom>
            <a:noFill/>
          </p:spPr>
          <p:txBody>
            <a:bodyPr wrap="square" rtlCol="0">
              <a:spAutoFit/>
            </a:bodyPr>
            <a:lstStyle/>
            <a:p>
              <a:pPr algn="just"/>
              <a:r>
                <a:rPr lang="de-DE" sz="650" b="1" dirty="0">
                  <a:latin typeface="Times New Roman" panose="02020603050405020304" pitchFamily="18" charset="0"/>
                  <a:cs typeface="Times New Roman" panose="02020603050405020304" pitchFamily="18" charset="0"/>
                </a:rPr>
                <a:t>Koeffizienten-Stabilität  &amp; Bias. </a:t>
              </a:r>
              <a:r>
                <a:rPr lang="de-DE" sz="650" dirty="0">
                  <a:latin typeface="Times New Roman" panose="02020603050405020304" pitchFamily="18" charset="0"/>
                  <a:cs typeface="Times New Roman" panose="02020603050405020304" pitchFamily="18" charset="0"/>
                </a:rPr>
                <a:t>Das FH-Modell zeigt eine Tendenz zum Verschätzen in Richtung Mittelwert, (Abbildung auf der Webseite) während der Bias des BHF-Modells weitgehend unabhängig von der Ausprägung innerhalb der Domain ist.</a:t>
              </a:r>
            </a:p>
            <a:p>
              <a:pPr algn="just"/>
              <a:r>
                <a:rPr lang="de-DE" sz="650" dirty="0">
                  <a:latin typeface="Times New Roman" panose="02020603050405020304" pitchFamily="18" charset="0"/>
                  <a:cs typeface="Times New Roman" panose="02020603050405020304" pitchFamily="18" charset="0"/>
                </a:rPr>
                <a:t>Die geschätzten Koeffizienten schwanken deutlich stärker im FH-Modell, wie in Abbildung 6 zu sehen, da hier nur 113 Beobachtungen pro Sample auf Aggregatsebene verwendet werden. Das BHF-Modell profitiert von 2260 Beobachtungen auf Individualebene, wodurch die Koeffizienten stabiler über die Samples hinweg sind. </a:t>
              </a:r>
              <a:endParaRPr lang="en-US" sz="650" dirty="0">
                <a:latin typeface="Times New Roman" panose="02020603050405020304" pitchFamily="18" charset="0"/>
                <a:cs typeface="Times New Roman" panose="02020603050405020304" pitchFamily="18" charset="0"/>
              </a:endParaRPr>
            </a:p>
          </p:txBody>
        </p:sp>
        <p:sp>
          <p:nvSpPr>
            <p:cNvPr id="16" name="Textfeld 15">
              <a:extLst>
                <a:ext uri="{FF2B5EF4-FFF2-40B4-BE49-F238E27FC236}">
                  <a16:creationId xmlns:a16="http://schemas.microsoft.com/office/drawing/2014/main" id="{C225CAEC-D049-8D7A-3757-A7AF5D82FC0E}"/>
                </a:ext>
              </a:extLst>
            </p:cNvPr>
            <p:cNvSpPr txBox="1">
              <a:spLocks/>
            </p:cNvSpPr>
            <p:nvPr/>
          </p:nvSpPr>
          <p:spPr>
            <a:xfrm>
              <a:off x="6543931" y="4298042"/>
              <a:ext cx="2311076" cy="892552"/>
            </a:xfrm>
            <a:prstGeom prst="rect">
              <a:avLst/>
            </a:prstGeom>
            <a:noFill/>
          </p:spPr>
          <p:txBody>
            <a:bodyPr wrap="square" rtlCol="0">
              <a:spAutoFit/>
            </a:bodyPr>
            <a:lstStyle/>
            <a:p>
              <a:pPr algn="just"/>
              <a:r>
                <a:rPr lang="de-DE" sz="650" noProof="1">
                  <a:latin typeface="Times New Roman" panose="02020603050405020304" pitchFamily="18" charset="0"/>
                  <a:cs typeface="Times New Roman" panose="02020603050405020304" pitchFamily="18" charset="0"/>
                </a:rPr>
                <a:t>Betrachtet man die MSE auf Provinzebene (Abbildung 5), zeigen sich deutliche Unterschiede: Beim FH-Modell variieren die MSE-Werte systematisch zwischen den Provinzen, während die MSE-Werte des BHF-Modells in allen Domänen sehr konsistent sind. Dies verdeutlicht den Vorteil des BHF-Modells hinsichtlich Stabilität auf kleinerer räumlicher Auflösung, auch wenn der durchschnittliche MSE leicht höher ist als beim FH-Modell.</a:t>
              </a:r>
            </a:p>
          </p:txBody>
        </p:sp>
      </p:grpSp>
      <p:sp>
        <p:nvSpPr>
          <p:cNvPr id="69" name="Diskussion TEXT">
            <a:extLst>
              <a:ext uri="{FF2B5EF4-FFF2-40B4-BE49-F238E27FC236}">
                <a16:creationId xmlns:a16="http://schemas.microsoft.com/office/drawing/2014/main" id="{BA520592-8D42-37F4-2F41-C6B37731C61F}"/>
              </a:ext>
            </a:extLst>
          </p:cNvPr>
          <p:cNvSpPr txBox="1">
            <a:spLocks noGrp="1" noRot="1" noMove="1" noResize="1" noEditPoints="1" noAdjustHandles="1" noChangeArrowheads="1" noChangeShapeType="1"/>
          </p:cNvSpPr>
          <p:nvPr/>
        </p:nvSpPr>
        <p:spPr>
          <a:xfrm>
            <a:off x="9149683" y="1322354"/>
            <a:ext cx="2811981" cy="1292662"/>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Die </a:t>
            </a:r>
            <a:r>
              <a:rPr lang="de-DE" sz="650" dirty="0" err="1">
                <a:latin typeface="Times New Roman" panose="02020603050405020304" pitchFamily="18" charset="0"/>
                <a:cs typeface="Times New Roman" panose="02020603050405020304" pitchFamily="18" charset="0"/>
              </a:rPr>
              <a:t>Residuenverteilung</a:t>
            </a:r>
            <a:r>
              <a:rPr lang="de-DE" sz="650" dirty="0">
                <a:latin typeface="Times New Roman" panose="02020603050405020304" pitchFamily="18" charset="0"/>
                <a:cs typeface="Times New Roman" panose="02020603050405020304" pitchFamily="18" charset="0"/>
              </a:rPr>
              <a:t> ist nicht optimal, da die ausgewählte Variable Bildungsjahre diskret ist und stark bei 12 Jahren klumpt. Diese </a:t>
            </a:r>
            <a:r>
              <a:rPr lang="de-DE" sz="650" dirty="0" err="1">
                <a:latin typeface="Times New Roman" panose="02020603050405020304" pitchFamily="18" charset="0"/>
                <a:cs typeface="Times New Roman" panose="02020603050405020304" pitchFamily="18" charset="0"/>
              </a:rPr>
              <a:t>Klumpung</a:t>
            </a:r>
            <a:r>
              <a:rPr lang="de-DE" sz="650" dirty="0">
                <a:latin typeface="Times New Roman" panose="02020603050405020304" pitchFamily="18" charset="0"/>
                <a:cs typeface="Times New Roman" panose="02020603050405020304" pitchFamily="18" charset="0"/>
              </a:rPr>
              <a:t> kann die Annahmen der Normalverteilung der Residuen verletzen und die Schätzungen insbesondere im Unit-Level-Modell (BHF) beeinflussen. Bei hoch korrelierten Variablen wurde jeweils nur eine ausgewählt, während andere ausgeschlossen wurden; alternative Ansätze wie die Bildung eines Indexes oder Vergleichsmodelle hätten die Modellanpassung verbessern können. Für einen fairen Vergleich wäre es sinnvoll gewesen, für jedes Modell eine eigene Modelsuche durchzuführen, um die beste Variablenkombination individuell zu identifizieren. Schließlich sollten Zufallszahlen (Seed) gesetzt werden, um die Reproduzierbarkeit der Simulationsergebnisse sicherzustellen und Schwankungen zwischen Durchläufen zu vermeiden.</a:t>
            </a:r>
            <a:endParaRPr lang="en-US" sz="65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CE24B444-316A-0BCD-68D1-241DBCE2CE2D}"/>
              </a:ext>
            </a:extLst>
          </p:cNvPr>
          <p:cNvSpPr txBox="1">
            <a:spLocks noGrp="1" noRot="1" noMove="1" noResize="1" noEditPoints="1" noAdjustHandles="1" noChangeArrowheads="1" noChangeShapeType="1"/>
          </p:cNvSpPr>
          <p:nvPr/>
        </p:nvSpPr>
        <p:spPr>
          <a:xfrm>
            <a:off x="9144778" y="3282597"/>
            <a:ext cx="2811981" cy="160043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das BHF-Modell insgesamt niedrigere mittlere quadratische Fehler (MSE) aufweist, liegen die Punkt-Schätzungen in vielen Domains ähnlich wie beim FH-Modell oder sind dort sogar näher am wahren Wert. Dies deutet darauf hin, dass das FH-Modell für diesen Datensatz robuster gegenüber den Verteilungsproblemen der Variablen ist, während BHF empfindlicher auf Diskretheit und </a:t>
            </a:r>
            <a:r>
              <a:rPr lang="de-DE" sz="700" dirty="0" err="1">
                <a:latin typeface="Times New Roman" panose="02020603050405020304" pitchFamily="18" charset="0"/>
                <a:cs typeface="Times New Roman" panose="02020603050405020304" pitchFamily="18" charset="0"/>
              </a:rPr>
              <a:t>Klumpung</a:t>
            </a:r>
            <a:r>
              <a:rPr lang="de-DE" sz="700" dirty="0">
                <a:latin typeface="Times New Roman" panose="02020603050405020304" pitchFamily="18" charset="0"/>
                <a:cs typeface="Times New Roman" panose="02020603050405020304" pitchFamily="18" charset="0"/>
              </a:rPr>
              <a:t> reagiert. Die Ergebnisse zeigen, dass ein niedriger MSE nicht automatisch eine bessere Schätzung in jeder Domain garantiert. Für die praktische Anwendung von Small Area </a:t>
            </a:r>
            <a:r>
              <a:rPr lang="de-DE" sz="700" dirty="0" err="1">
                <a:latin typeface="Times New Roman" panose="02020603050405020304" pitchFamily="18" charset="0"/>
                <a:cs typeface="Times New Roman" panose="02020603050405020304" pitchFamily="18" charset="0"/>
              </a:rPr>
              <a:t>Estimation</a:t>
            </a:r>
            <a:r>
              <a:rPr lang="de-DE" sz="700" dirty="0">
                <a:latin typeface="Times New Roman" panose="02020603050405020304" pitchFamily="18" charset="0"/>
                <a:cs typeface="Times New Roman" panose="02020603050405020304" pitchFamily="18" charset="0"/>
              </a:rPr>
              <a:t> ist daher nicht nur die Minimierung des MSE entscheidend, sondern auch die Robustheit gegenüber Modellannahmen und die Verfügbarkeit geeigneter </a:t>
            </a:r>
            <a:r>
              <a:rPr lang="de-DE" sz="700" dirty="0" err="1">
                <a:latin typeface="Times New Roman" panose="02020603050405020304" pitchFamily="18" charset="0"/>
                <a:cs typeface="Times New Roman" panose="02020603050405020304" pitchFamily="18" charset="0"/>
              </a:rPr>
              <a:t>Kovariaten</a:t>
            </a:r>
            <a:r>
              <a:rPr lang="de-DE" sz="700" dirty="0">
                <a:latin typeface="Times New Roman" panose="02020603050405020304" pitchFamily="18" charset="0"/>
                <a:cs typeface="Times New Roman" panose="02020603050405020304" pitchFamily="18" charset="0"/>
              </a:rPr>
              <a:t>. Alle Schritte unserer Analysen sind auf der begleitenden Webseite dokumentiert, wo zusätzlich </a:t>
            </a:r>
            <a:r>
              <a:rPr lang="de-DE" sz="700" dirty="0" err="1">
                <a:latin typeface="Times New Roman" panose="02020603050405020304" pitchFamily="18" charset="0"/>
                <a:cs typeface="Times New Roman" panose="02020603050405020304" pitchFamily="18" charset="0"/>
              </a:rPr>
              <a:t>Scripte</a:t>
            </a:r>
            <a:r>
              <a:rPr lang="de-DE" sz="700" dirty="0">
                <a:latin typeface="Times New Roman" panose="02020603050405020304" pitchFamily="18" charset="0"/>
                <a:cs typeface="Times New Roman" panose="02020603050405020304" pitchFamily="18" charset="0"/>
              </a:rPr>
              <a:t>, weiterführende Analysen und interaktive Visualisierungen verfügbar sind.</a:t>
            </a:r>
          </a:p>
        </p:txBody>
      </p:sp>
      <p:grpSp>
        <p:nvGrpSpPr>
          <p:cNvPr id="58" name="Formatierung Ergebnisse" hidden="1">
            <a:extLst>
              <a:ext uri="{FF2B5EF4-FFF2-40B4-BE49-F238E27FC236}">
                <a16:creationId xmlns:a16="http://schemas.microsoft.com/office/drawing/2014/main" id="{9127F2E7-AA20-BC00-F48F-2AFC33FE5B4A}"/>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2254973E-5D8F-3186-094A-8EE2905483F6}"/>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A9406FC6-4D03-DD5B-4B5F-9A4C7E343692}"/>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5D581CD6-F484-660F-72B1-C2C198653AD6}"/>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604C2B5C-67E7-CA26-599A-1EAF1B67A857}"/>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E8406ACE-3D8E-C40E-6A2F-6A2F0DEA6F93}"/>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9A05D74B-E734-BAB1-C618-18902983AA7C}"/>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3CEB4D03-4997-F931-B465-838C49D9020C}"/>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467B6A75-827E-E893-61A3-0B12DF27158E}"/>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3C7F88DD-ECB8-CA7C-0FAB-1D2F20E609DC}"/>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D5A9A6EC-1C97-26E6-AD27-4DF616140B09}"/>
                </a:ext>
              </a:extLst>
            </p:cNvPr>
            <p:cNvPicPr>
              <a:picLocks noGrp="1" noRot="1" noChangeAspect="1" noMove="1" noResize="1" noEditPoints="1" noAdjustHandles="1" noChangeArrowheads="1" noChangeShapeType="1" noCrop="1"/>
            </p:cNvPicPr>
            <p:nvPr/>
          </p:nvPicPr>
          <p:blipFill>
            <a:blip r:embed="rId8"/>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FCC99F0B-E182-4C4C-2556-FBEB4D1211C4}"/>
                </a:ext>
              </a:extLst>
            </p:cNvPr>
            <p:cNvPicPr>
              <a:picLocks noChangeAspect="1"/>
            </p:cNvPicPr>
            <p:nvPr/>
          </p:nvPicPr>
          <p:blipFill>
            <a:blip r:embed="rId9"/>
            <a:stretch>
              <a:fillRect/>
            </a:stretch>
          </p:blipFill>
          <p:spPr>
            <a:xfrm>
              <a:off x="2864720" y="3645195"/>
              <a:ext cx="1124175" cy="3040123"/>
            </a:xfrm>
            <a:prstGeom prst="rect">
              <a:avLst/>
            </a:prstGeom>
          </p:spPr>
        </p:pic>
      </p:grpSp>
      <p:grpSp>
        <p:nvGrpSpPr>
          <p:cNvPr id="31" name="Gruppieren 30">
            <a:extLst>
              <a:ext uri="{FF2B5EF4-FFF2-40B4-BE49-F238E27FC236}">
                <a16:creationId xmlns:a16="http://schemas.microsoft.com/office/drawing/2014/main" id="{8DF3EDCD-B4FB-4EF7-398C-EFB4E1289240}"/>
              </a:ext>
            </a:extLst>
          </p:cNvPr>
          <p:cNvGrpSpPr>
            <a:grpSpLocks noGrp="1" noUngrp="1" noRot="1" noMove="1" noResize="1"/>
          </p:cNvGrpSpPr>
          <p:nvPr/>
        </p:nvGrpSpPr>
        <p:grpSpPr>
          <a:xfrm>
            <a:off x="4310948" y="1250107"/>
            <a:ext cx="4599930" cy="5435210"/>
            <a:chOff x="4310948" y="1250107"/>
            <a:chExt cx="4599930" cy="5435210"/>
          </a:xfrm>
        </p:grpSpPr>
        <p:pic>
          <p:nvPicPr>
            <p:cNvPr id="29" name="Grafik 28" descr="Ein Bild, das Diagramm, Screenshot, Entwurf, Design enthält.&#10;&#10;KI-generierte Inhalte können fehlerhaft sein.">
              <a:extLst>
                <a:ext uri="{FF2B5EF4-FFF2-40B4-BE49-F238E27FC236}">
                  <a16:creationId xmlns:a16="http://schemas.microsoft.com/office/drawing/2014/main" id="{B3C1E723-BA82-E038-41F7-E5212D8D2628}"/>
                </a:ext>
              </a:extLst>
            </p:cNvPr>
            <p:cNvPicPr>
              <a:picLocks noChangeAspect="1"/>
            </p:cNvPicPr>
            <p:nvPr/>
          </p:nvPicPr>
          <p:blipFill>
            <a:blip r:embed="rId10"/>
            <a:stretch>
              <a:fillRect/>
            </a:stretch>
          </p:blipFill>
          <p:spPr>
            <a:xfrm>
              <a:off x="6606692" y="2521195"/>
              <a:ext cx="2283337" cy="1537276"/>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5B7FBB40-AC83-9D12-0731-924066AFFABF}"/>
                </a:ext>
              </a:extLst>
            </p:cNvPr>
            <p:cNvPicPr>
              <a:picLocks noGrp="1" noRot="1" noChangeAspect="1" noMove="1" noResize="1" noEditPoints="1" noAdjustHandles="1" noChangeArrowheads="1" noChangeShapeType="1" noCrop="1"/>
            </p:cNvPicPr>
            <p:nvPr/>
          </p:nvPicPr>
          <p:blipFill>
            <a:blip r:embed="rId11"/>
            <a:stretch>
              <a:fillRect/>
            </a:stretch>
          </p:blipFill>
          <p:spPr>
            <a:xfrm>
              <a:off x="4310948" y="1250107"/>
              <a:ext cx="2205344" cy="1470229"/>
            </a:xfrm>
            <a:prstGeom prst="rect">
              <a:avLst/>
            </a:prstGeom>
          </p:spPr>
        </p:pic>
        <p:pic>
          <p:nvPicPr>
            <p:cNvPr id="15" name="Grafik 14" descr="Ein Bild, das Screenshot, Text, Farbigkeit, Diagramm enthält.&#10;&#10;KI-generierte Inhalte können fehlerhaft sein.">
              <a:extLst>
                <a:ext uri="{FF2B5EF4-FFF2-40B4-BE49-F238E27FC236}">
                  <a16:creationId xmlns:a16="http://schemas.microsoft.com/office/drawing/2014/main" id="{1207CBBF-17E1-1697-98F3-738C47F30476}"/>
                </a:ext>
              </a:extLst>
            </p:cNvPr>
            <p:cNvPicPr>
              <a:picLocks noGrp="1" noRot="1" noChangeAspect="1" noMove="1" noResize="1" noEditPoints="1" noAdjustHandles="1" noChangeArrowheads="1" noChangeShapeType="1" noCrop="1"/>
            </p:cNvPicPr>
            <p:nvPr/>
          </p:nvPicPr>
          <p:blipFill>
            <a:blip r:embed="rId12"/>
            <a:stretch>
              <a:fillRect/>
            </a:stretch>
          </p:blipFill>
          <p:spPr>
            <a:xfrm>
              <a:off x="6527483" y="5261214"/>
              <a:ext cx="2383395" cy="1424103"/>
            </a:xfrm>
            <a:prstGeom prst="rect">
              <a:avLst/>
            </a:prstGeom>
          </p:spPr>
        </p:pic>
      </p:grpSp>
      <p:pic>
        <p:nvPicPr>
          <p:cNvPr id="4" name="Grafik 3" descr="Ein Bild, das Diagramm, Entwurf, Screenshot, Design enthält.&#10;&#10;KI-generierte Inhalte können fehlerhaft sein.">
            <a:extLst>
              <a:ext uri="{FF2B5EF4-FFF2-40B4-BE49-F238E27FC236}">
                <a16:creationId xmlns:a16="http://schemas.microsoft.com/office/drawing/2014/main" id="{2E6911D5-7883-0B70-6EAE-F633DE4343CE}"/>
              </a:ext>
            </a:extLst>
          </p:cNvPr>
          <p:cNvPicPr>
            <a:picLocks noGrp="1" noRot="1" noChangeAspect="1" noMove="1" noResize="1" noEditPoints="1" noAdjustHandles="1" noChangeArrowheads="1" noChangeShapeType="1" noCrop="1"/>
          </p:cNvPicPr>
          <p:nvPr/>
        </p:nvPicPr>
        <p:blipFill>
          <a:blip r:embed="rId13"/>
          <a:stretch>
            <a:fillRect/>
          </a:stretch>
        </p:blipFill>
        <p:spPr>
          <a:xfrm>
            <a:off x="6575595" y="2573575"/>
            <a:ext cx="2317813" cy="1545208"/>
          </a:xfrm>
          <a:prstGeom prst="rect">
            <a:avLst/>
          </a:prstGeom>
        </p:spPr>
      </p:pic>
      <p:pic>
        <p:nvPicPr>
          <p:cNvPr id="5" name="Grafik 4" descr="Ein Bild, das Karte, Screenshot enthält.&#10;&#10;KI-generierte Inhalte können fehlerhaft sein.">
            <a:extLst>
              <a:ext uri="{FF2B5EF4-FFF2-40B4-BE49-F238E27FC236}">
                <a16:creationId xmlns:a16="http://schemas.microsoft.com/office/drawing/2014/main" id="{22DEC91E-E9A7-130C-AAC6-3E5023FEABD3}"/>
              </a:ext>
            </a:extLst>
          </p:cNvPr>
          <p:cNvPicPr>
            <a:picLocks noChangeAspect="1"/>
          </p:cNvPicPr>
          <p:nvPr/>
        </p:nvPicPr>
        <p:blipFill>
          <a:blip r:embed="rId14"/>
          <a:srcRect t="11128" b="12432"/>
          <a:stretch>
            <a:fillRect/>
          </a:stretch>
        </p:blipFill>
        <p:spPr>
          <a:xfrm>
            <a:off x="4262952" y="4245789"/>
            <a:ext cx="2311076" cy="1177719"/>
          </a:xfrm>
          <a:prstGeom prst="rect">
            <a:avLst/>
          </a:prstGeom>
        </p:spPr>
      </p:pic>
    </p:spTree>
    <p:extLst>
      <p:ext uri="{BB962C8B-B14F-4D97-AF65-F5344CB8AC3E}">
        <p14:creationId xmlns:p14="http://schemas.microsoft.com/office/powerpoint/2010/main" val="38540059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8824</Words>
  <Application>Microsoft Macintosh PowerPoint</Application>
  <PresentationFormat>Breitbild</PresentationFormat>
  <Paragraphs>379</Paragraphs>
  <Slides>12</Slides>
  <Notes>10</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12</vt:i4>
      </vt:variant>
    </vt:vector>
  </HeadingPairs>
  <TitlesOfParts>
    <vt:vector size="18" baseType="lpstr">
      <vt:lpstr>Aptos</vt:lpstr>
      <vt:lpstr>Aptos Display</vt:lpstr>
      <vt:lpstr>Arial</vt:lpstr>
      <vt:lpstr>Cambria Math</vt:lpstr>
      <vt:lpstr>Times New Roman</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 oehler</dc:creator>
  <cp:lastModifiedBy>lorenz oehler</cp:lastModifiedBy>
  <cp:revision>21</cp:revision>
  <cp:lastPrinted>2026-01-28T16:25:38Z</cp:lastPrinted>
  <dcterms:created xsi:type="dcterms:W3CDTF">2026-01-23T14:46:44Z</dcterms:created>
  <dcterms:modified xsi:type="dcterms:W3CDTF">2026-01-29T11:53:31Z</dcterms:modified>
</cp:coreProperties>
</file>